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2" r:id="rId1"/>
    <p:sldMasterId id="2147483668" r:id="rId2"/>
  </p:sldMasterIdLst>
  <p:notesMasterIdLst>
    <p:notesMasterId r:id="rId16"/>
  </p:notesMasterIdLst>
  <p:handoutMasterIdLst>
    <p:handoutMasterId r:id="rId17"/>
  </p:handoutMasterIdLst>
  <p:sldIdLst>
    <p:sldId id="435" r:id="rId3"/>
    <p:sldId id="431" r:id="rId4"/>
    <p:sldId id="432" r:id="rId5"/>
    <p:sldId id="434" r:id="rId6"/>
    <p:sldId id="416" r:id="rId7"/>
    <p:sldId id="420" r:id="rId8"/>
    <p:sldId id="387" r:id="rId9"/>
    <p:sldId id="410" r:id="rId10"/>
    <p:sldId id="421" r:id="rId11"/>
    <p:sldId id="427" r:id="rId12"/>
    <p:sldId id="407" r:id="rId13"/>
    <p:sldId id="423" r:id="rId14"/>
    <p:sldId id="429" r:id="rId15"/>
  </p:sldIdLst>
  <p:sldSz cx="9144000" cy="6858000" type="screen4x3"/>
  <p:notesSz cx="10018713" cy="6884988"/>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udo Mayumi" initials="K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2C59"/>
    <a:srgbClr val="FFE45B"/>
    <a:srgbClr val="FF00F8"/>
    <a:srgbClr val="000090"/>
    <a:srgbClr val="032CE7"/>
    <a:srgbClr val="DB5F5F"/>
    <a:srgbClr val="006800"/>
    <a:srgbClr val="008000"/>
    <a:srgbClr val="FDD000"/>
    <a:srgbClr val="2D28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63" autoAdjust="0"/>
    <p:restoredTop sz="93391" autoAdjust="0"/>
  </p:normalViewPr>
  <p:slideViewPr>
    <p:cSldViewPr snapToGrid="0" snapToObjects="1">
      <p:cViewPr varScale="1">
        <p:scale>
          <a:sx n="90" d="100"/>
          <a:sy n="90" d="100"/>
        </p:scale>
        <p:origin x="1134" y="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9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341443" cy="344249"/>
          </a:xfrm>
          <a:prstGeom prst="rect">
            <a:avLst/>
          </a:prstGeom>
        </p:spPr>
        <p:txBody>
          <a:bodyPr vert="horz" lIns="92290" tIns="46145" rIns="92290" bIns="46145"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674953" y="0"/>
            <a:ext cx="4341443" cy="344249"/>
          </a:xfrm>
          <a:prstGeom prst="rect">
            <a:avLst/>
          </a:prstGeom>
        </p:spPr>
        <p:txBody>
          <a:bodyPr vert="horz" lIns="92290" tIns="46145" rIns="92290" bIns="46145" rtlCol="0"/>
          <a:lstStyle>
            <a:lvl1pPr algn="r">
              <a:defRPr sz="1200"/>
            </a:lvl1pPr>
          </a:lstStyle>
          <a:p>
            <a:fld id="{EBB42FF9-9B75-534A-9D0A-5362389290A5}" type="datetimeFigureOut">
              <a:rPr kumimoji="1" lang="ja-JP" altLang="en-US" smtClean="0"/>
              <a:pPr/>
              <a:t>2017/2/19</a:t>
            </a:fld>
            <a:endParaRPr kumimoji="1" lang="ja-JP" altLang="en-US"/>
          </a:p>
        </p:txBody>
      </p:sp>
      <p:sp>
        <p:nvSpPr>
          <p:cNvPr id="4" name="フッター プレースホルダー 3"/>
          <p:cNvSpPr>
            <a:spLocks noGrp="1"/>
          </p:cNvSpPr>
          <p:nvPr>
            <p:ph type="ftr" sz="quarter" idx="2"/>
          </p:nvPr>
        </p:nvSpPr>
        <p:spPr>
          <a:xfrm>
            <a:off x="1" y="6539544"/>
            <a:ext cx="4341443" cy="344249"/>
          </a:xfrm>
          <a:prstGeom prst="rect">
            <a:avLst/>
          </a:prstGeom>
        </p:spPr>
        <p:txBody>
          <a:bodyPr vert="horz" lIns="92290" tIns="46145" rIns="92290" bIns="46145"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74953" y="6539544"/>
            <a:ext cx="4341443" cy="344249"/>
          </a:xfrm>
          <a:prstGeom prst="rect">
            <a:avLst/>
          </a:prstGeom>
        </p:spPr>
        <p:txBody>
          <a:bodyPr vert="horz" lIns="92290" tIns="46145" rIns="92290" bIns="46145" rtlCol="0" anchor="b"/>
          <a:lstStyle>
            <a:lvl1pPr algn="r">
              <a:defRPr sz="1200"/>
            </a:lvl1pPr>
          </a:lstStyle>
          <a:p>
            <a:fld id="{C23BFFBE-A5BE-D549-B3D3-D789A8B3EA8F}" type="slidenum">
              <a:rPr kumimoji="1" lang="ja-JP" altLang="en-US" smtClean="0"/>
              <a:pPr/>
              <a:t>‹#›</a:t>
            </a:fld>
            <a:endParaRPr kumimoji="1" lang="ja-JP" altLang="en-US"/>
          </a:p>
        </p:txBody>
      </p:sp>
    </p:spTree>
    <p:extLst>
      <p:ext uri="{BB962C8B-B14F-4D97-AF65-F5344CB8AC3E}">
        <p14:creationId xmlns:p14="http://schemas.microsoft.com/office/powerpoint/2010/main" val="4061179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341443" cy="344249"/>
          </a:xfrm>
          <a:prstGeom prst="rect">
            <a:avLst/>
          </a:prstGeom>
        </p:spPr>
        <p:txBody>
          <a:bodyPr vert="horz" lIns="92290" tIns="46145" rIns="92290" bIns="46145" rtlCol="0"/>
          <a:lstStyle>
            <a:lvl1pPr algn="l">
              <a:defRPr sz="1200"/>
            </a:lvl1pPr>
          </a:lstStyle>
          <a:p>
            <a:endParaRPr kumimoji="1" lang="ja-JP" altLang="en-US"/>
          </a:p>
        </p:txBody>
      </p:sp>
      <p:sp>
        <p:nvSpPr>
          <p:cNvPr id="3" name="日付プレースホルダー 2"/>
          <p:cNvSpPr>
            <a:spLocks noGrp="1"/>
          </p:cNvSpPr>
          <p:nvPr>
            <p:ph type="dt" idx="1"/>
          </p:nvPr>
        </p:nvSpPr>
        <p:spPr>
          <a:xfrm>
            <a:off x="5674953" y="0"/>
            <a:ext cx="4341443" cy="344249"/>
          </a:xfrm>
          <a:prstGeom prst="rect">
            <a:avLst/>
          </a:prstGeom>
        </p:spPr>
        <p:txBody>
          <a:bodyPr vert="horz" lIns="92290" tIns="46145" rIns="92290" bIns="46145" rtlCol="0"/>
          <a:lstStyle>
            <a:lvl1pPr algn="r">
              <a:defRPr sz="1200"/>
            </a:lvl1pPr>
          </a:lstStyle>
          <a:p>
            <a:fld id="{1376F639-0113-ED42-AA4E-BD3FCBDC5D04}" type="datetimeFigureOut">
              <a:rPr kumimoji="1" lang="ja-JP" altLang="en-US" smtClean="0"/>
              <a:pPr/>
              <a:t>2017/2/19</a:t>
            </a:fld>
            <a:endParaRPr kumimoji="1" lang="ja-JP" altLang="en-US"/>
          </a:p>
        </p:txBody>
      </p:sp>
      <p:sp>
        <p:nvSpPr>
          <p:cNvPr id="4" name="スライド イメージ プレースホルダー 3"/>
          <p:cNvSpPr>
            <a:spLocks noGrp="1" noRot="1" noChangeAspect="1"/>
          </p:cNvSpPr>
          <p:nvPr>
            <p:ph type="sldImg" idx="2"/>
          </p:nvPr>
        </p:nvSpPr>
        <p:spPr>
          <a:xfrm>
            <a:off x="3290888" y="517525"/>
            <a:ext cx="3436937" cy="2579688"/>
          </a:xfrm>
          <a:prstGeom prst="rect">
            <a:avLst/>
          </a:prstGeom>
          <a:noFill/>
          <a:ln w="12700">
            <a:solidFill>
              <a:prstClr val="black"/>
            </a:solidFill>
          </a:ln>
        </p:spPr>
        <p:txBody>
          <a:bodyPr vert="horz" lIns="92290" tIns="46145" rIns="92290" bIns="46145" rtlCol="0" anchor="ctr"/>
          <a:lstStyle/>
          <a:p>
            <a:endParaRPr lang="ja-JP" altLang="en-US"/>
          </a:p>
        </p:txBody>
      </p:sp>
      <p:sp>
        <p:nvSpPr>
          <p:cNvPr id="5" name="ノート プレースホルダー 4"/>
          <p:cNvSpPr>
            <a:spLocks noGrp="1"/>
          </p:cNvSpPr>
          <p:nvPr>
            <p:ph type="body" sz="quarter" idx="3"/>
          </p:nvPr>
        </p:nvSpPr>
        <p:spPr>
          <a:xfrm>
            <a:off x="1001872" y="3270369"/>
            <a:ext cx="8014970" cy="3098245"/>
          </a:xfrm>
          <a:prstGeom prst="rect">
            <a:avLst/>
          </a:prstGeom>
        </p:spPr>
        <p:txBody>
          <a:bodyPr vert="horz" lIns="92290" tIns="46145" rIns="92290" bIns="46145"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6539544"/>
            <a:ext cx="4341443" cy="344249"/>
          </a:xfrm>
          <a:prstGeom prst="rect">
            <a:avLst/>
          </a:prstGeom>
        </p:spPr>
        <p:txBody>
          <a:bodyPr vert="horz" lIns="92290" tIns="46145" rIns="92290" bIns="46145"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74953" y="6539544"/>
            <a:ext cx="4341443" cy="344249"/>
          </a:xfrm>
          <a:prstGeom prst="rect">
            <a:avLst/>
          </a:prstGeom>
        </p:spPr>
        <p:txBody>
          <a:bodyPr vert="horz" lIns="92290" tIns="46145" rIns="92290" bIns="46145" rtlCol="0" anchor="b"/>
          <a:lstStyle>
            <a:lvl1pPr algn="r">
              <a:defRPr sz="1200"/>
            </a:lvl1pPr>
          </a:lstStyle>
          <a:p>
            <a:fld id="{D77B7AC7-BCD6-E744-8EC7-D6CE14059E9D}" type="slidenum">
              <a:rPr kumimoji="1" lang="ja-JP" altLang="en-US" smtClean="0"/>
              <a:pPr/>
              <a:t>‹#›</a:t>
            </a:fld>
            <a:endParaRPr kumimoji="1" lang="ja-JP" altLang="en-US"/>
          </a:p>
        </p:txBody>
      </p:sp>
    </p:spTree>
    <p:extLst>
      <p:ext uri="{BB962C8B-B14F-4D97-AF65-F5344CB8AC3E}">
        <p14:creationId xmlns:p14="http://schemas.microsoft.com/office/powerpoint/2010/main" val="714026058"/>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77B7AC7-BCD6-E744-8EC7-D6CE14059E9D}" type="slidenum">
              <a:rPr kumimoji="1" lang="ja-JP" altLang="en-US" smtClean="0"/>
              <a:pPr/>
              <a:t>1</a:t>
            </a:fld>
            <a:endParaRPr kumimoji="1" lang="ja-JP" altLang="en-US"/>
          </a:p>
        </p:txBody>
      </p:sp>
    </p:spTree>
    <p:extLst>
      <p:ext uri="{BB962C8B-B14F-4D97-AF65-F5344CB8AC3E}">
        <p14:creationId xmlns:p14="http://schemas.microsoft.com/office/powerpoint/2010/main" val="1715751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このプロジェクトを強力に推進するため、９月１日に３機関のトップによる共同宣言とそのプレスリリースを行いました。日経新聞等で報道されています。</a:t>
            </a:r>
            <a:endParaRPr kumimoji="1" lang="en-US" altLang="ja-JP" dirty="0" smtClean="0"/>
          </a:p>
          <a:p>
            <a:r>
              <a:rPr kumimoji="1" lang="ja-JP" altLang="en-US" dirty="0" smtClean="0"/>
              <a:t>来年３月２４日には、男女協働推進連携協議会を開催し、協力機関が参加する「大阪男女協働推進会議」の設置を決定します。</a:t>
            </a:r>
            <a:endParaRPr kumimoji="1" lang="ja-JP" altLang="en-US" dirty="0"/>
          </a:p>
        </p:txBody>
      </p:sp>
      <p:sp>
        <p:nvSpPr>
          <p:cNvPr id="4" name="スライド番号プレースホルダー 3"/>
          <p:cNvSpPr>
            <a:spLocks noGrp="1"/>
          </p:cNvSpPr>
          <p:nvPr>
            <p:ph type="sldNum" sz="quarter" idx="10"/>
          </p:nvPr>
        </p:nvSpPr>
        <p:spPr/>
        <p:txBody>
          <a:bodyPr/>
          <a:lstStyle/>
          <a:p>
            <a:pPr defTabSz="922904" fontAlgn="base">
              <a:spcBef>
                <a:spcPct val="0"/>
              </a:spcBef>
              <a:spcAft>
                <a:spcPct val="0"/>
              </a:spcAft>
              <a:defRPr/>
            </a:pPr>
            <a:fld id="{57427FF7-B9A1-2641-934C-2A24A6A570B7}" type="slidenum">
              <a:rPr lang="ja-JP" altLang="en-US" sz="1100" b="1">
                <a:solidFill>
                  <a:prstClr val="black"/>
                </a:solidFill>
                <a:latin typeface="Helvetica" charset="0"/>
                <a:ea typeface="ＭＳ Ｐゴシック" charset="0"/>
              </a:rPr>
              <a:pPr defTabSz="922904" fontAlgn="base">
                <a:spcBef>
                  <a:spcPct val="0"/>
                </a:spcBef>
                <a:spcAft>
                  <a:spcPct val="0"/>
                </a:spcAft>
                <a:defRPr/>
              </a:pPr>
              <a:t>4</a:t>
            </a:fld>
            <a:endParaRPr lang="ja-JP" altLang="en-US" sz="1100" b="1" dirty="0">
              <a:solidFill>
                <a:prstClr val="black"/>
              </a:solidFill>
              <a:latin typeface="Helvetica" charset="0"/>
              <a:ea typeface="ＭＳ Ｐゴシック" charset="0"/>
            </a:endParaRPr>
          </a:p>
        </p:txBody>
      </p:sp>
    </p:spTree>
    <p:extLst>
      <p:ext uri="{BB962C8B-B14F-4D97-AF65-F5344CB8AC3E}">
        <p14:creationId xmlns:p14="http://schemas.microsoft.com/office/powerpoint/2010/main" val="3932060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078137" indent="-2078137"/>
            <a:r>
              <a:rPr lang="ja-JP" altLang="en-US" dirty="0" smtClean="0">
                <a:solidFill>
                  <a:schemeClr val="bg1"/>
                </a:solidFill>
              </a:rPr>
              <a:t>パルス高，パルス幅等の　多変数確率分布</a:t>
            </a:r>
          </a:p>
          <a:p>
            <a:endParaRPr lang="en-US" altLang="ja-JP" dirty="0">
              <a:solidFill>
                <a:srgbClr val="000000"/>
              </a:solidFill>
              <a:latin typeface="メイリオ" panose="020B0604030504040204" pitchFamily="50" charset="-128"/>
              <a:ea typeface="メイリオ" panose="020B0604030504040204" pitchFamily="50" charset="-128"/>
            </a:endParaRPr>
          </a:p>
          <a:p>
            <a:endParaRPr lang="en-US" altLang="ja-JP" dirty="0">
              <a:solidFill>
                <a:srgbClr val="000000"/>
              </a:solidFill>
              <a:latin typeface="メイリオ" panose="020B0604030504040204" pitchFamily="50" charset="-128"/>
              <a:ea typeface="メイリオ" panose="020B0604030504040204" pitchFamily="50" charset="-128"/>
            </a:endParaRPr>
          </a:p>
          <a:p>
            <a:endParaRPr lang="en-US" altLang="ja-JP" dirty="0">
              <a:solidFill>
                <a:srgbClr val="000000"/>
              </a:solidFill>
              <a:latin typeface="メイリオ" panose="020B0604030504040204" pitchFamily="50" charset="-128"/>
              <a:ea typeface="メイリオ" panose="020B0604030504040204" pitchFamily="50" charset="-128"/>
            </a:endParaRPr>
          </a:p>
          <a:p>
            <a:r>
              <a:rPr lang="ja-JP" altLang="en-US" dirty="0">
                <a:solidFill>
                  <a:srgbClr val="000000"/>
                </a:solidFill>
                <a:latin typeface="メイリオ" panose="020B0604030504040204" pitchFamily="50" charset="-128"/>
                <a:ea typeface="メイリオ" panose="020B0604030504040204" pitchFamily="50" charset="-128"/>
              </a:rPr>
              <a:t>高機能超小型嗅覚センサー開発</a:t>
            </a:r>
            <a:endParaRPr lang="en-US" altLang="ja-JP" dirty="0">
              <a:solidFill>
                <a:srgbClr val="000000"/>
              </a:solidFill>
              <a:latin typeface="メイリオ" panose="020B0604030504040204" pitchFamily="50" charset="-128"/>
              <a:ea typeface="メイリオ" panose="020B0604030504040204" pitchFamily="50" charset="-128"/>
            </a:endParaRPr>
          </a:p>
          <a:p>
            <a:endParaRPr lang="en-US" altLang="ja-JP" dirty="0">
              <a:solidFill>
                <a:srgbClr val="000000"/>
              </a:solidFill>
              <a:latin typeface="メイリオ" panose="020B0604030504040204" pitchFamily="50" charset="-128"/>
              <a:ea typeface="メイリオ" panose="020B0604030504040204" pitchFamily="50" charset="-128"/>
            </a:endParaRPr>
          </a:p>
          <a:p>
            <a:pPr marL="288407" indent="-288407" algn="just">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膨大なデバイスとビッグデータ機械学習の結合による超高機能・超多項目センシング</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データと数理に裏付けられた科学的かつ最適な先端デバイス設計</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センシング環境制御による能動的最高精度センシング</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dirty="0" smtClean="0"/>
          </a:p>
          <a:p>
            <a:pPr lvl="0" algn="ctr"/>
            <a:r>
              <a:rPr lang="ja-JP" altLang="en-US" b="1"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期待される効果</a:t>
            </a:r>
            <a:endParaRPr lang="en-US" altLang="ja-JP" b="1"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人間の嗅覚や味覚のように１つの超小型装置で膨大な種類の物質を検知・測定できるマルチセンサの実現</a:t>
            </a:r>
            <a:endParaRPr lang="en-US" altLang="ja-JP"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ニーズに最適なセンシングデバイス・アルゴリズムを俊足に実現するフレキシブル開発</a:t>
            </a:r>
            <a:endParaRPr lang="en-US" altLang="ja-JP"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従来の計測限界を超える高精度高信頼なセンサの実現</a:t>
            </a:r>
            <a:endParaRPr lang="en-US" altLang="ja-JP"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a:p>
            <a:r>
              <a:rPr kumimoji="1" lang="ja-JP" altLang="en-US" dirty="0"/>
              <a:t>----- 会議メモ (16/04/18 13:25) -----</a:t>
            </a:r>
          </a:p>
          <a:p>
            <a:r>
              <a:rPr kumimoji="1" lang="ja-JP" altLang="en-US" dirty="0"/>
              <a:t>アウトカムが見えない。</a:t>
            </a:r>
          </a:p>
          <a:p>
            <a:r>
              <a:rPr kumimoji="1" lang="ja-JP" altLang="en-US" dirty="0"/>
              <a:t>タイトルがもっとやさしく。</a:t>
            </a:r>
          </a:p>
        </p:txBody>
      </p:sp>
      <p:sp>
        <p:nvSpPr>
          <p:cNvPr id="4" name="スライド番号プレースホルダー 3"/>
          <p:cNvSpPr>
            <a:spLocks noGrp="1"/>
          </p:cNvSpPr>
          <p:nvPr>
            <p:ph type="sldNum" sz="quarter" idx="10"/>
          </p:nvPr>
        </p:nvSpPr>
        <p:spPr/>
        <p:txBody>
          <a:bodyPr/>
          <a:lstStyle/>
          <a:p>
            <a:fld id="{9F5FCCCE-3C39-C742-9FDD-FF743DA8242C}" type="slidenum">
              <a:rPr kumimoji="1" lang="ja-JP" altLang="en-US" smtClean="0"/>
              <a:pPr/>
              <a:t>5</a:t>
            </a:fld>
            <a:endParaRPr kumimoji="1" lang="ja-JP" altLang="en-US"/>
          </a:p>
        </p:txBody>
      </p:sp>
    </p:spTree>
    <p:extLst>
      <p:ext uri="{BB962C8B-B14F-4D97-AF65-F5344CB8AC3E}">
        <p14:creationId xmlns:p14="http://schemas.microsoft.com/office/powerpoint/2010/main" val="410774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77B7AC7-BCD6-E744-8EC7-D6CE14059E9D}" type="slidenum">
              <a:rPr kumimoji="1" lang="ja-JP" altLang="en-US" smtClean="0"/>
              <a:pPr/>
              <a:t>6</a:t>
            </a:fld>
            <a:endParaRPr kumimoji="1" lang="ja-JP" altLang="en-US"/>
          </a:p>
        </p:txBody>
      </p:sp>
    </p:spTree>
    <p:extLst>
      <p:ext uri="{BB962C8B-B14F-4D97-AF65-F5344CB8AC3E}">
        <p14:creationId xmlns:p14="http://schemas.microsoft.com/office/powerpoint/2010/main" val="110334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77B7AC7-BCD6-E744-8EC7-D6CE14059E9D}" type="slidenum">
              <a:rPr kumimoji="1" lang="ja-JP" altLang="en-US" smtClean="0"/>
              <a:pPr/>
              <a:t>7</a:t>
            </a:fld>
            <a:endParaRPr kumimoji="1" lang="ja-JP" altLang="en-US"/>
          </a:p>
        </p:txBody>
      </p:sp>
    </p:spTree>
    <p:extLst>
      <p:ext uri="{BB962C8B-B14F-4D97-AF65-F5344CB8AC3E}">
        <p14:creationId xmlns:p14="http://schemas.microsoft.com/office/powerpoint/2010/main" val="131483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77B7AC7-BCD6-E744-8EC7-D6CE14059E9D}" type="slidenum">
              <a:rPr kumimoji="1" lang="ja-JP" altLang="en-US" smtClean="0"/>
              <a:pPr/>
              <a:t>8</a:t>
            </a:fld>
            <a:endParaRPr kumimoji="1" lang="ja-JP" altLang="en-US"/>
          </a:p>
        </p:txBody>
      </p:sp>
    </p:spTree>
    <p:extLst>
      <p:ext uri="{BB962C8B-B14F-4D97-AF65-F5344CB8AC3E}">
        <p14:creationId xmlns:p14="http://schemas.microsoft.com/office/powerpoint/2010/main" val="328931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a:xfrm>
            <a:off x="85933" y="6416125"/>
            <a:ext cx="441008" cy="365125"/>
          </a:xfrm>
          <a:prstGeom prst="rect">
            <a:avLst/>
          </a:prstGeom>
        </p:spPr>
        <p:txBody>
          <a:bodyPr lIns="72000" tIns="72000" rIns="72000" bIns="72000" anchor="ctr" anchorCtr="0"/>
          <a:lstStyle>
            <a:lvl1pPr algn="ctr">
              <a:defRPr sz="1500" b="1">
                <a:solidFill>
                  <a:schemeClr val="accent4"/>
                </a:solidFill>
              </a:defRPr>
            </a:lvl1pPr>
          </a:lstStyle>
          <a:p>
            <a:fld id="{A7E7ED49-658C-6645-BA2D-D61B8012E42E}" type="slidenum">
              <a:rPr lang="ja-JP" altLang="en-US" smtClean="0"/>
              <a:pPr/>
              <a:t>‹#›</a:t>
            </a:fld>
            <a:endParaRPr lang="ja-JP" altLang="en-US" dirty="0"/>
          </a:p>
        </p:txBody>
      </p:sp>
      <p:sp>
        <p:nvSpPr>
          <p:cNvPr id="9" name="タイトル プレースホルダー 1"/>
          <p:cNvSpPr>
            <a:spLocks noGrp="1"/>
          </p:cNvSpPr>
          <p:nvPr>
            <p:ph type="title"/>
          </p:nvPr>
        </p:nvSpPr>
        <p:spPr>
          <a:xfrm>
            <a:off x="628650" y="79510"/>
            <a:ext cx="7886700" cy="453652"/>
          </a:xfrm>
          <a:prstGeom prst="rect">
            <a:avLst/>
          </a:prstGeom>
        </p:spPr>
        <p:txBody>
          <a:bodyPr vert="horz" wrap="none" lIns="72000" tIns="216000" rIns="72000" bIns="72000" rtlCol="0" anchor="ctr">
            <a:noAutofit/>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a:t>マスター タイトルの書式設定</a:t>
            </a:r>
          </a:p>
        </p:txBody>
      </p:sp>
    </p:spTree>
    <p:extLst>
      <p:ext uri="{BB962C8B-B14F-4D97-AF65-F5344CB8AC3E}">
        <p14:creationId xmlns:p14="http://schemas.microsoft.com/office/powerpoint/2010/main" val="9383882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4458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正方形/長方形 12"/>
          <p:cNvSpPr/>
          <p:nvPr userDrawn="1"/>
        </p:nvSpPr>
        <p:spPr>
          <a:xfrm>
            <a:off x="0" y="1851"/>
            <a:ext cx="9144000" cy="613920"/>
          </a:xfrm>
          <a:prstGeom prst="rect">
            <a:avLst/>
          </a:prstGeom>
          <a:solidFill>
            <a:srgbClr val="2C287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pPr algn="ctr"/>
            <a:endParaRPr kumimoji="1" lang="ja-JP" altLang="en-US"/>
          </a:p>
        </p:txBody>
      </p:sp>
      <p:sp>
        <p:nvSpPr>
          <p:cNvPr id="4" name="正方形/長方形 3"/>
          <p:cNvSpPr/>
          <p:nvPr userDrawn="1"/>
        </p:nvSpPr>
        <p:spPr>
          <a:xfrm>
            <a:off x="0" y="6313148"/>
            <a:ext cx="9144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pPr algn="ctr"/>
            <a:endParaRPr kumimoji="1" lang="ja-JP" altLang="en-US"/>
          </a:p>
        </p:txBody>
      </p:sp>
      <p:grpSp>
        <p:nvGrpSpPr>
          <p:cNvPr id="12" name="図形グループ 11"/>
          <p:cNvGrpSpPr/>
          <p:nvPr userDrawn="1"/>
        </p:nvGrpSpPr>
        <p:grpSpPr>
          <a:xfrm>
            <a:off x="5888278" y="6339986"/>
            <a:ext cx="3297303" cy="496140"/>
            <a:chOff x="2841209" y="5291667"/>
            <a:chExt cx="4736856" cy="712748"/>
          </a:xfrm>
        </p:grpSpPr>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3659" y="5291667"/>
              <a:ext cx="2564406" cy="712748"/>
            </a:xfrm>
            <a:prstGeom prst="rect">
              <a:avLst/>
            </a:prstGeom>
          </p:spPr>
        </p:pic>
        <p:pic>
          <p:nvPicPr>
            <p:cNvPr id="11" name="図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41209" y="5291667"/>
              <a:ext cx="2564403" cy="712748"/>
            </a:xfrm>
            <a:prstGeom prst="rect">
              <a:avLst/>
            </a:prstGeom>
          </p:spPr>
        </p:pic>
      </p:grpSp>
      <p:sp>
        <p:nvSpPr>
          <p:cNvPr id="14" name="フッター プレースホルダー 13"/>
          <p:cNvSpPr>
            <a:spLocks noGrp="1"/>
          </p:cNvSpPr>
          <p:nvPr>
            <p:ph type="ftr" sz="quarter" idx="3"/>
          </p:nvPr>
        </p:nvSpPr>
        <p:spPr>
          <a:xfrm>
            <a:off x="19257" y="6416126"/>
            <a:ext cx="576000" cy="365125"/>
          </a:xfrm>
          <a:prstGeom prst="rect">
            <a:avLst/>
          </a:prstGeom>
        </p:spPr>
        <p:txBody>
          <a:bodyPr vert="horz" lIns="72000" tIns="72000" rIns="72000" bIns="72000" rtlCol="0" anchor="ctr"/>
          <a:lstStyle>
            <a:lvl1pPr algn="ctr">
              <a:defRPr sz="1500" b="1">
                <a:solidFill>
                  <a:schemeClr val="accent4"/>
                </a:solidFill>
              </a:defRPr>
            </a:lvl1pPr>
          </a:lstStyle>
          <a:p>
            <a:endParaRPr lang="ja-JP" altLang="en-US" dirty="0"/>
          </a:p>
        </p:txBody>
      </p:sp>
      <p:sp>
        <p:nvSpPr>
          <p:cNvPr id="15" name="正方形/長方形 14"/>
          <p:cNvSpPr/>
          <p:nvPr userDrawn="1"/>
        </p:nvSpPr>
        <p:spPr>
          <a:xfrm>
            <a:off x="706365" y="6434578"/>
            <a:ext cx="5348445" cy="330072"/>
          </a:xfrm>
          <a:prstGeom prst="rect">
            <a:avLst/>
          </a:prstGeom>
        </p:spPr>
        <p:txBody>
          <a:bodyPr wrap="none" lIns="72000" tIns="72000" rIns="72000" bIns="72000" anchor="ctr" anchorCtr="0">
            <a:noAutofit/>
          </a:bodyPr>
          <a:lstStyle/>
          <a:p>
            <a:r>
              <a:rPr lang="ja-JP" altLang="en-US" sz="1200" b="1" spc="0" dirty="0" smtClean="0">
                <a:solidFill>
                  <a:schemeClr val="accent4"/>
                </a:solidFill>
                <a:latin typeface="メイリオ" panose="020B0604030504040204" pitchFamily="50" charset="-128"/>
                <a:ea typeface="メイリオ" panose="020B0604030504040204" pitchFamily="50" charset="-128"/>
                <a:cs typeface="メイリオ" panose="020B0604030504040204" pitchFamily="50" charset="-128"/>
              </a:rPr>
              <a:t>地域に生き世界に伸びる、女性研究者の持続的な育成と活躍推進に向けて</a:t>
            </a:r>
            <a:endParaRPr lang="ja-JP" altLang="en-US" sz="1200" b="1" spc="0" dirty="0">
              <a:solidFill>
                <a:schemeClr val="accent4"/>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プレースホルダー 1"/>
          <p:cNvSpPr>
            <a:spLocks noGrp="1"/>
          </p:cNvSpPr>
          <p:nvPr>
            <p:ph type="title"/>
          </p:nvPr>
        </p:nvSpPr>
        <p:spPr>
          <a:xfrm>
            <a:off x="628650" y="79510"/>
            <a:ext cx="7886700" cy="453652"/>
          </a:xfrm>
          <a:prstGeom prst="rect">
            <a:avLst/>
          </a:prstGeom>
        </p:spPr>
        <p:txBody>
          <a:bodyPr vert="horz" wrap="none" lIns="72000" tIns="216000" rIns="72000" bIns="72000" rtlCol="0" anchor="ctr">
            <a:noAutofit/>
          </a:bodyPr>
          <a:lstStyle/>
          <a:p>
            <a:r>
              <a:rPr kumimoji="1" lang="ja-JP" altLang="en-US" dirty="0"/>
              <a:t>マスター タイトルの書式設定</a:t>
            </a:r>
          </a:p>
        </p:txBody>
      </p:sp>
      <p:cxnSp>
        <p:nvCxnSpPr>
          <p:cNvPr id="20" name="直線コネクタ 19"/>
          <p:cNvCxnSpPr/>
          <p:nvPr userDrawn="1"/>
        </p:nvCxnSpPr>
        <p:spPr>
          <a:xfrm>
            <a:off x="622436" y="6313148"/>
            <a:ext cx="0" cy="5448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userDrawn="1"/>
        </p:nvCxnSpPr>
        <p:spPr>
          <a:xfrm>
            <a:off x="0" y="6313148"/>
            <a:ext cx="9144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31280"/>
      </p:ext>
    </p:extLst>
  </p:cSld>
  <p:clrMap bg1="lt1" tx1="dk1" bg2="lt2" tx2="dk2" accent1="accent1" accent2="accent2" accent3="accent3" accent4="accent4" accent5="accent5" accent6="accent6" hlink="hlink" folHlink="folHlink"/>
  <p:sldLayoutIdLst>
    <p:sldLayoutId id="2147483665" r:id="rId1"/>
  </p:sldLayoutIdLst>
  <p:timing>
    <p:tnLst>
      <p:par>
        <p:cTn id="1" dur="indefinite" restart="never" nodeType="tmRoot"/>
      </p:par>
    </p:tnLst>
  </p:timing>
  <p:hf hdr="0" ftr="0" dt="0"/>
  <p:txStyles>
    <p:titleStyle>
      <a:lvl1pPr algn="ctr" defTabSz="685800" rtl="0" eaLnBrk="1" latinLnBrk="0" hangingPunct="1">
        <a:lnSpc>
          <a:spcPct val="90000"/>
        </a:lnSpc>
        <a:spcBef>
          <a:spcPct val="0"/>
        </a:spcBef>
        <a:buNone/>
        <a:defRPr kumimoji="1" sz="3000" b="1"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50" indent="-171450" algn="l" defTabSz="685800" rtl="0" eaLnBrk="1" latinLnBrk="0" hangingPunct="1">
        <a:lnSpc>
          <a:spcPct val="90000"/>
        </a:lnSpc>
        <a:spcBef>
          <a:spcPts val="750"/>
        </a:spcBef>
        <a:buFont typeface="Arial"/>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54590"/>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ftr="0" dt="0"/>
  <p:txStyles>
    <p:titleStyle>
      <a:lvl1pPr algn="ctr" defTabSz="685800" rtl="0" eaLnBrk="1" latinLnBrk="0" hangingPunct="1">
        <a:lnSpc>
          <a:spcPct val="90000"/>
        </a:lnSpc>
        <a:spcBef>
          <a:spcPct val="0"/>
        </a:spcBef>
        <a:buNone/>
        <a:defRPr kumimoji="1" sz="3000" b="1"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50" indent="-171450" algn="l" defTabSz="685800" rtl="0" eaLnBrk="1" latinLnBrk="0" hangingPunct="1">
        <a:lnSpc>
          <a:spcPct val="90000"/>
        </a:lnSpc>
        <a:spcBef>
          <a:spcPts val="750"/>
        </a:spcBef>
        <a:buFont typeface="Arial"/>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7"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4.wmf"/><Relationship Id="rId5" Type="http://schemas.openxmlformats.org/officeDocument/2006/relationships/image" Target="../media/image7.wmf"/><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7.wmf"/><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6.wmf"/><Relationship Id="rId2" Type="http://schemas.openxmlformats.org/officeDocument/2006/relationships/notesSlide" Target="../notesSlides/notesSlide4.xml"/><Relationship Id="rId16"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p:cNvPicPr>
            <a:picLocks noChangeAspect="1"/>
          </p:cNvPicPr>
          <p:nvPr/>
        </p:nvPicPr>
        <p:blipFill rotWithShape="1">
          <a:blip r:embed="rId2">
            <a:extLst>
              <a:ext uri="{28A0092B-C50C-407E-A947-70E740481C1C}">
                <a14:useLocalDpi xmlns:a14="http://schemas.microsoft.com/office/drawing/2010/main" val="0"/>
              </a:ext>
            </a:extLst>
          </a:blip>
          <a:srcRect l="18161" t="6034" b="9296"/>
          <a:stretch/>
        </p:blipFill>
        <p:spPr>
          <a:xfrm>
            <a:off x="0" y="821933"/>
            <a:ext cx="9144000" cy="5045467"/>
          </a:xfrm>
          <a:prstGeom prst="rect">
            <a:avLst/>
          </a:prstGeom>
        </p:spPr>
      </p:pic>
      <p:grpSp>
        <p:nvGrpSpPr>
          <p:cNvPr id="27" name="グループ化 26"/>
          <p:cNvGrpSpPr/>
          <p:nvPr/>
        </p:nvGrpSpPr>
        <p:grpSpPr>
          <a:xfrm>
            <a:off x="1705510" y="1648558"/>
            <a:ext cx="7438490" cy="684000"/>
            <a:chOff x="1283600" y="1752600"/>
            <a:chExt cx="7860400" cy="684000"/>
          </a:xfrm>
        </p:grpSpPr>
        <p:sp>
          <p:nvSpPr>
            <p:cNvPr id="26" name="円/楕円 25"/>
            <p:cNvSpPr/>
            <p:nvPr/>
          </p:nvSpPr>
          <p:spPr>
            <a:xfrm>
              <a:off x="1283600" y="1752600"/>
              <a:ext cx="684000" cy="684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1625600" y="1752600"/>
              <a:ext cx="7518400" cy="684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9853" y="123329"/>
            <a:ext cx="1183827" cy="628153"/>
          </a:xfrm>
          <a:prstGeom prst="rect">
            <a:avLst/>
          </a:prstGeom>
        </p:spPr>
      </p:pic>
      <p:sp>
        <p:nvSpPr>
          <p:cNvPr id="9" name="テキスト ボックス 8"/>
          <p:cNvSpPr txBox="1"/>
          <p:nvPr/>
        </p:nvSpPr>
        <p:spPr>
          <a:xfrm>
            <a:off x="254001" y="170158"/>
            <a:ext cx="7483242" cy="538609"/>
          </a:xfrm>
          <a:prstGeom prst="rect">
            <a:avLst/>
          </a:prstGeom>
          <a:noFill/>
        </p:spPr>
        <p:txBody>
          <a:bodyPr wrap="square" lIns="0" tIns="0" rIns="0" bIns="0" rtlCol="0">
            <a:spAutoFit/>
          </a:bodyPr>
          <a:lstStyle/>
          <a:p>
            <a:pPr>
              <a:lnSpc>
                <a:spcPts val="2100"/>
              </a:lnSpc>
            </a:pP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  文部科学省 </a:t>
            </a:r>
            <a:r>
              <a:rPr lang="zh-TW"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科学</a:t>
            </a:r>
            <a:r>
              <a:rPr lang="zh-TW" altLang="en-US" sz="1600" b="1" dirty="0">
                <a:latin typeface="メイリオ" panose="020B0604030504040204" pitchFamily="50" charset="-128"/>
                <a:ea typeface="メイリオ" panose="020B0604030504040204" pitchFamily="50" charset="-128"/>
                <a:cs typeface="メイリオ" panose="020B0604030504040204" pitchFamily="50" charset="-128"/>
              </a:rPr>
              <a:t>技術人材育成費補助事業</a:t>
            </a: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（平成</a:t>
            </a:r>
            <a:r>
              <a:rPr lang="en-US" altLang="ja-JP" sz="1600" b="1" dirty="0" smtClean="0">
                <a:latin typeface="メイリオ" panose="020B0604030504040204" pitchFamily="50" charset="-128"/>
                <a:ea typeface="メイリオ" panose="020B0604030504040204" pitchFamily="50" charset="-128"/>
                <a:cs typeface="メイリオ" panose="020B0604030504040204" pitchFamily="50" charset="-128"/>
              </a:rPr>
              <a:t>28</a:t>
            </a: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年度～平成</a:t>
            </a:r>
            <a:r>
              <a:rPr lang="en-US" altLang="ja-JP" sz="1600" b="1" dirty="0" smtClean="0">
                <a:latin typeface="メイリオ" panose="020B0604030504040204" pitchFamily="50" charset="-128"/>
                <a:ea typeface="メイリオ" panose="020B0604030504040204" pitchFamily="50" charset="-128"/>
                <a:cs typeface="メイリオ" panose="020B0604030504040204" pitchFamily="50" charset="-128"/>
              </a:rPr>
              <a:t>33</a:t>
            </a: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年度）</a:t>
            </a:r>
          </a:p>
          <a:p>
            <a:pPr>
              <a:lnSpc>
                <a:spcPts val="2100"/>
              </a:lnSpc>
            </a:pP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「ダイバーシティ研究環境実現イニシアティブ（牽引型）」</a:t>
            </a:r>
            <a:endPar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2054830" y="1070072"/>
            <a:ext cx="6376935" cy="1813719"/>
          </a:xfrm>
          <a:prstGeom prst="rect">
            <a:avLst/>
          </a:prstGeom>
          <a:noFill/>
        </p:spPr>
        <p:txBody>
          <a:bodyPr wrap="none" lIns="0" tIns="0" rIns="0" bIns="0" rtlCol="0">
            <a:prstTxWarp prst="textPlain">
              <a:avLst/>
            </a:prstTxWarp>
            <a:noAutofit/>
          </a:bodyPr>
          <a:lstStyle/>
          <a:p>
            <a:pPr>
              <a:lnSpc>
                <a:spcPts val="3700"/>
              </a:lnSpc>
            </a:pPr>
            <a:r>
              <a:rPr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地域に生き世界に伸びる</a:t>
            </a: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a:p>
            <a:pPr>
              <a:lnSpc>
                <a:spcPts val="3700"/>
              </a:lnSpc>
            </a:pP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女性</a:t>
            </a:r>
            <a:r>
              <a:rPr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研究者</a:t>
            </a: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の持続的</a:t>
            </a:r>
            <a:r>
              <a:rPr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な育成</a:t>
            </a: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と</a:t>
            </a:r>
            <a:endParaRPr lang="en-US" altLang="ja-JP"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a:p>
            <a:pPr>
              <a:lnSpc>
                <a:spcPts val="3700"/>
              </a:lnSpc>
            </a:pP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活躍</a:t>
            </a:r>
            <a:r>
              <a:rPr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推進に向けて</a:t>
            </a:r>
            <a:endParaRPr kumimoji="1"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1420434" y="3315252"/>
            <a:ext cx="1600200" cy="276999"/>
          </a:xfrm>
          <a:prstGeom prst="rect">
            <a:avLst/>
          </a:prstGeom>
          <a:noFill/>
        </p:spPr>
        <p:txBody>
          <a:bodyPr wrap="square" lIns="0" tIns="0" rIns="0" bIns="0" rtlCol="0">
            <a:spAutoFit/>
          </a:bodyPr>
          <a:lstStyle/>
          <a:p>
            <a:r>
              <a:rPr kumimoji="1" lang="en-US" altLang="ja-JP" b="1" dirty="0" smtClean="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rPr>
              <a:t>HOKUSETSU</a:t>
            </a:r>
            <a:endParaRPr kumimoji="1" lang="ja-JP" altLang="en-US" b="1" dirty="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1420434" y="4265707"/>
            <a:ext cx="1600200" cy="276999"/>
          </a:xfrm>
          <a:prstGeom prst="rect">
            <a:avLst/>
          </a:prstGeom>
          <a:noFill/>
        </p:spPr>
        <p:txBody>
          <a:bodyPr wrap="square" lIns="0" tIns="0" rIns="0" bIns="0" rtlCol="0">
            <a:spAutoFit/>
          </a:bodyPr>
          <a:lstStyle/>
          <a:p>
            <a:r>
              <a:rPr kumimoji="1" lang="en-US" altLang="ja-JP" b="1" dirty="0" smtClean="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rPr>
              <a:t>OSAKA</a:t>
            </a:r>
            <a:endParaRPr kumimoji="1" lang="ja-JP" altLang="en-US" b="1" dirty="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3153222" y="4439575"/>
            <a:ext cx="1600200" cy="276999"/>
          </a:xfrm>
          <a:prstGeom prst="rect">
            <a:avLst/>
          </a:prstGeom>
          <a:noFill/>
        </p:spPr>
        <p:txBody>
          <a:bodyPr wrap="square" lIns="0" tIns="0" rIns="0" bIns="0" rtlCol="0">
            <a:spAutoFit/>
          </a:bodyPr>
          <a:lstStyle/>
          <a:p>
            <a:r>
              <a:rPr kumimoji="1" lang="en-US" altLang="ja-JP" b="1" dirty="0" smtClean="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rPr>
              <a:t>KANSAI</a:t>
            </a:r>
            <a:endParaRPr kumimoji="1" lang="ja-JP" altLang="en-US" b="1" dirty="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7" y="6229038"/>
            <a:ext cx="1608900" cy="406566"/>
          </a:xfrm>
          <a:prstGeom prst="rect">
            <a:avLst/>
          </a:prstGeom>
        </p:spPr>
      </p:pic>
      <p:pic>
        <p:nvPicPr>
          <p:cNvPr id="29" name="図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811" y="6180127"/>
            <a:ext cx="2504662" cy="470152"/>
          </a:xfrm>
          <a:prstGeom prst="rect">
            <a:avLst/>
          </a:prstGeom>
        </p:spPr>
      </p:pic>
      <p:pic>
        <p:nvPicPr>
          <p:cNvPr id="30" name="図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9892" y="6310580"/>
            <a:ext cx="2945390" cy="274034"/>
          </a:xfrm>
          <a:prstGeom prst="rect">
            <a:avLst/>
          </a:prstGeom>
        </p:spPr>
      </p:pic>
      <p:pic>
        <p:nvPicPr>
          <p:cNvPr id="33" name="図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5667" y="3996647"/>
            <a:ext cx="3296509" cy="2013848"/>
          </a:xfrm>
          <a:prstGeom prst="rect">
            <a:avLst/>
          </a:prstGeom>
        </p:spPr>
      </p:pic>
      <p:grpSp>
        <p:nvGrpSpPr>
          <p:cNvPr id="35" name="グループ化 34"/>
          <p:cNvGrpSpPr/>
          <p:nvPr/>
        </p:nvGrpSpPr>
        <p:grpSpPr>
          <a:xfrm>
            <a:off x="3328755" y="3342825"/>
            <a:ext cx="5815245" cy="835405"/>
            <a:chOff x="3328755" y="3199995"/>
            <a:chExt cx="5815245" cy="835405"/>
          </a:xfrm>
        </p:grpSpPr>
        <p:grpSp>
          <p:nvGrpSpPr>
            <p:cNvPr id="23" name="グループ化 22"/>
            <p:cNvGrpSpPr/>
            <p:nvPr/>
          </p:nvGrpSpPr>
          <p:grpSpPr>
            <a:xfrm>
              <a:off x="3328755" y="3199995"/>
              <a:ext cx="5815245" cy="835405"/>
              <a:chOff x="3468950" y="3280164"/>
              <a:chExt cx="5675050" cy="720001"/>
            </a:xfrm>
          </p:grpSpPr>
          <p:sp>
            <p:nvSpPr>
              <p:cNvPr id="21" name="正方形/長方形 20"/>
              <p:cNvSpPr/>
              <p:nvPr/>
            </p:nvSpPr>
            <p:spPr>
              <a:xfrm>
                <a:off x="3759200" y="3280164"/>
                <a:ext cx="53848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p:nvSpPr>
            <p:spPr>
              <a:xfrm rot="16200000">
                <a:off x="3254075" y="3495040"/>
                <a:ext cx="720000" cy="29025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953322" y="3261481"/>
              <a:ext cx="4478444" cy="718145"/>
              <a:chOff x="3953322" y="3474043"/>
              <a:chExt cx="4478444" cy="718145"/>
            </a:xfrm>
          </p:grpSpPr>
          <p:sp>
            <p:nvSpPr>
              <p:cNvPr id="31" name="角丸四角形 30"/>
              <p:cNvSpPr/>
              <p:nvPr/>
            </p:nvSpPr>
            <p:spPr>
              <a:xfrm>
                <a:off x="5265336" y="3828422"/>
                <a:ext cx="1366576" cy="363766"/>
              </a:xfrm>
              <a:prstGeom prst="roundRect">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953322" y="3474043"/>
                <a:ext cx="4478444" cy="718145"/>
              </a:xfrm>
              <a:prstGeom prst="rect">
                <a:avLst/>
              </a:prstGeom>
              <a:noFill/>
            </p:spPr>
            <p:txBody>
              <a:bodyPr wrap="square" lIns="0" tIns="0" rIns="0" bIns="0" rtlCol="0">
                <a:spAutoFit/>
              </a:bodyPr>
              <a:lstStyle/>
              <a:p>
                <a:pPr>
                  <a:lnSpc>
                    <a:spcPts val="2800"/>
                  </a:lnSpc>
                </a:pPr>
                <a:r>
                  <a:rPr lang="ja-JP" altLang="en-US" sz="20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北摂</a:t>
                </a:r>
                <a:r>
                  <a:rPr lang="ja-JP" altLang="en-US"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から大阪、そして関西へ</a:t>
                </a:r>
                <a:r>
                  <a:rPr lang="ja-JP" altLang="en-US" sz="20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拡がる</a:t>
                </a:r>
                <a:endParaRPr lang="en-US" altLang="ja-JP" sz="20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2800"/>
                  </a:lnSpc>
                </a:pPr>
                <a:r>
                  <a:rPr lang="ja-JP" altLang="en-US" sz="20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女性研究者 循環型育成 クラスターへ</a:t>
                </a:r>
                <a:endParaRPr kumimoji="1" lang="ja-JP" altLang="en-US"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spTree>
    <p:extLst>
      <p:ext uri="{BB962C8B-B14F-4D97-AF65-F5344CB8AC3E}">
        <p14:creationId xmlns:p14="http://schemas.microsoft.com/office/powerpoint/2010/main" val="3504409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4890084" y="5903337"/>
            <a:ext cx="3625266"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en-US" altLang="ja-JP" sz="1600" b="1" u="none" strike="noStrike" kern="1200" cap="none" spc="0" normalizeH="0" baseline="0" noProof="0" dirty="0" smtClean="0">
                <a:ln>
                  <a:noFill/>
                </a:ln>
                <a:solidFill>
                  <a:prstClr val="black"/>
                </a:solidFill>
                <a:effectLst/>
                <a:uLnTx/>
                <a:uFillTx/>
                <a:latin typeface="+mn-ea"/>
                <a:cs typeface="Yu Gothic Medium" charset="-128"/>
              </a:rPr>
              <a:t>2017</a:t>
            </a:r>
            <a:r>
              <a:rPr kumimoji="1" lang="ja-JP" altLang="en-US" sz="1600" b="1" u="none" strike="noStrike" kern="1200" cap="none" spc="0" normalizeH="0" baseline="0" noProof="0" dirty="0" smtClean="0">
                <a:ln>
                  <a:noFill/>
                </a:ln>
                <a:solidFill>
                  <a:prstClr val="black"/>
                </a:solidFill>
                <a:effectLst/>
                <a:uLnTx/>
                <a:uFillTx/>
                <a:latin typeface="+mn-ea"/>
                <a:cs typeface="Yu Gothic Medium" charset="-128"/>
              </a:rPr>
              <a:t>年</a:t>
            </a:r>
            <a:r>
              <a:rPr kumimoji="1" lang="en-US" altLang="ja-JP" sz="1600" b="1" u="none" strike="noStrike" kern="1200" cap="none" spc="0" normalizeH="0" baseline="0" noProof="0" dirty="0" smtClean="0">
                <a:ln>
                  <a:noFill/>
                </a:ln>
                <a:solidFill>
                  <a:prstClr val="black"/>
                </a:solidFill>
                <a:effectLst/>
                <a:uLnTx/>
                <a:uFillTx/>
                <a:latin typeface="+mn-ea"/>
                <a:cs typeface="Yu Gothic Medium" charset="-128"/>
              </a:rPr>
              <a:t>4</a:t>
            </a:r>
            <a:r>
              <a:rPr kumimoji="1" lang="ja-JP" altLang="en-US" sz="1600" b="1" u="none" strike="noStrike" kern="1200" cap="none" spc="0" normalizeH="0" baseline="0" noProof="0" dirty="0" smtClean="0">
                <a:ln>
                  <a:noFill/>
                </a:ln>
                <a:solidFill>
                  <a:prstClr val="black"/>
                </a:solidFill>
                <a:effectLst/>
                <a:uLnTx/>
                <a:uFillTx/>
                <a:latin typeface="+mn-ea"/>
                <a:cs typeface="Yu Gothic Medium" charset="-128"/>
              </a:rPr>
              <a:t>月</a:t>
            </a:r>
            <a:r>
              <a:rPr kumimoji="1" lang="en-US" altLang="ja-JP" sz="1600" b="1" u="none" strike="noStrike" kern="1200" cap="none" spc="0" normalizeH="0" baseline="0" noProof="0" dirty="0" smtClean="0">
                <a:ln>
                  <a:noFill/>
                </a:ln>
                <a:solidFill>
                  <a:prstClr val="black"/>
                </a:solidFill>
                <a:effectLst/>
                <a:uLnTx/>
                <a:uFillTx/>
                <a:latin typeface="+mn-ea"/>
                <a:cs typeface="Yu Gothic Medium" charset="-128"/>
              </a:rPr>
              <a:t>1</a:t>
            </a:r>
            <a:r>
              <a:rPr kumimoji="1" lang="ja-JP" altLang="en-US" sz="1600" b="1" u="none" strike="noStrike" kern="1200" cap="none" spc="0" normalizeH="0" baseline="0" noProof="0" dirty="0" smtClean="0">
                <a:ln>
                  <a:noFill/>
                </a:ln>
                <a:solidFill>
                  <a:prstClr val="black"/>
                </a:solidFill>
                <a:effectLst/>
                <a:uLnTx/>
                <a:uFillTx/>
                <a:latin typeface="+mn-ea"/>
                <a:cs typeface="Yu Gothic Medium" charset="-128"/>
              </a:rPr>
              <a:t>日設置予定分を含む</a:t>
            </a:r>
            <a:endParaRPr kumimoji="1" lang="ja-JP" altLang="en-US" sz="1600" b="1" u="none" strike="noStrike" kern="1200" cap="none" spc="0" normalizeH="0" baseline="0" noProof="0" dirty="0">
              <a:ln>
                <a:noFill/>
              </a:ln>
              <a:solidFill>
                <a:prstClr val="black"/>
              </a:solidFill>
              <a:effectLst/>
              <a:uLnTx/>
              <a:uFillTx/>
              <a:latin typeface="+mn-ea"/>
              <a:cs typeface="Yu Gothic Medium" charset="-128"/>
            </a:endParaRPr>
          </a:p>
        </p:txBody>
      </p:sp>
      <p:sp>
        <p:nvSpPr>
          <p:cNvPr id="3" name="テキスト ボックス 2"/>
          <p:cNvSpPr txBox="1"/>
          <p:nvPr/>
        </p:nvSpPr>
        <p:spPr>
          <a:xfrm>
            <a:off x="2389877" y="3003254"/>
            <a:ext cx="2761243" cy="864000"/>
          </a:xfrm>
          <a:prstGeom prst="rect">
            <a:avLst/>
          </a:prstGeom>
          <a:noFill/>
        </p:spPr>
        <p:txBody>
          <a:bodyPr wrap="square" lIns="0" tIns="0" rIns="0" bIns="0" rtlCol="0">
            <a:noAutofit/>
          </a:bodyPr>
          <a:lstStyle/>
          <a:p>
            <a:r>
              <a:rPr lang="ja-JP" altLang="en-US" b="1" dirty="0" smtClean="0"/>
              <a:t>免疫学、脳</a:t>
            </a:r>
            <a:r>
              <a:rPr lang="ja-JP" altLang="en-US" b="1" dirty="0"/>
              <a:t>神経機能</a:t>
            </a:r>
            <a:r>
              <a:rPr lang="ja-JP" altLang="en-US" b="1" dirty="0" smtClean="0"/>
              <a:t>、</a:t>
            </a:r>
            <a:endParaRPr lang="en-US" altLang="ja-JP" b="1" dirty="0" smtClean="0"/>
          </a:p>
          <a:p>
            <a:r>
              <a:rPr lang="ja-JP" altLang="en-US" b="1" dirty="0" smtClean="0"/>
              <a:t>再生</a:t>
            </a:r>
            <a:r>
              <a:rPr lang="ja-JP" altLang="en-US" b="1" dirty="0"/>
              <a:t>医療、未来医</a:t>
            </a:r>
            <a:r>
              <a:rPr lang="ja-JP" altLang="en-US" b="1" dirty="0" smtClean="0"/>
              <a:t>工学など</a:t>
            </a:r>
            <a:endParaRPr lang="en-US" altLang="ja-JP" b="1" dirty="0" smtClean="0"/>
          </a:p>
          <a:p>
            <a:r>
              <a:rPr lang="en-US" altLang="ja-JP" sz="2800" b="1" dirty="0" smtClean="0"/>
              <a:t>26</a:t>
            </a:r>
            <a:r>
              <a:rPr lang="ja-JP" altLang="en-US" sz="2800" b="1" dirty="0" smtClean="0"/>
              <a:t>講座・部門</a:t>
            </a:r>
            <a:endParaRPr kumimoji="1" lang="ja-JP" altLang="en-US" sz="2800" b="1" dirty="0"/>
          </a:p>
        </p:txBody>
      </p:sp>
      <p:sp>
        <p:nvSpPr>
          <p:cNvPr id="13" name="角丸四角形 12"/>
          <p:cNvSpPr/>
          <p:nvPr/>
        </p:nvSpPr>
        <p:spPr>
          <a:xfrm>
            <a:off x="304799" y="2558649"/>
            <a:ext cx="1813561" cy="808780"/>
          </a:xfrm>
          <a:prstGeom prst="roundRect">
            <a:avLst>
              <a:gd name="adj" fmla="val 12313"/>
            </a:avLst>
          </a:prstGeom>
          <a:solidFill>
            <a:srgbClr val="FFE45B"/>
          </a:solidFill>
          <a:ln>
            <a:noFill/>
          </a:ln>
        </p:spPr>
        <p:style>
          <a:lnRef idx="1">
            <a:schemeClr val="accent2"/>
          </a:lnRef>
          <a:fillRef idx="3">
            <a:schemeClr val="accent2"/>
          </a:fillRef>
          <a:effectRef idx="2">
            <a:schemeClr val="accent2"/>
          </a:effectRef>
          <a:fontRef idx="minor">
            <a:schemeClr val="lt1"/>
          </a:fontRef>
        </p:style>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共同研究</a:t>
            </a:r>
            <a:endParaRPr kumimoji="0" lang="en-US" altLang="ja-JP" sz="2000" b="1" i="0" u="none"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講座・部門</a:t>
            </a:r>
            <a:endParaRPr kumimoji="0" lang="ja-JP" altLang="en-US" sz="20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5" name="コンテンツ プレースホルダー 5"/>
          <p:cNvSpPr txBox="1">
            <a:spLocks/>
          </p:cNvSpPr>
          <p:nvPr/>
        </p:nvSpPr>
        <p:spPr>
          <a:xfrm>
            <a:off x="278781" y="3445630"/>
            <a:ext cx="1892668" cy="639978"/>
          </a:xfrm>
          <a:prstGeom prst="rect">
            <a:avLst/>
          </a:prstGeom>
        </p:spPr>
        <p:txBody>
          <a:bodyPr>
            <a:no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spcBef>
                <a:spcPts val="0"/>
              </a:spcBef>
              <a:buFont typeface="Arial"/>
              <a:buNone/>
            </a:pPr>
            <a:r>
              <a:rPr lang="ja-JP" altLang="en-US" sz="1400" b="1" dirty="0" smtClean="0">
                <a:latin typeface="+mn-ea"/>
                <a:cs typeface="Yu Gothic" charset="-128"/>
              </a:rPr>
              <a:t>企業が大阪大学内に</a:t>
            </a:r>
            <a:endParaRPr lang="en-US" altLang="ja-JP" sz="1400" b="1" dirty="0" smtClean="0">
              <a:latin typeface="+mn-ea"/>
              <a:cs typeface="Yu Gothic" charset="-128"/>
            </a:endParaRPr>
          </a:p>
          <a:p>
            <a:pPr marL="0" indent="0" algn="ctr">
              <a:spcBef>
                <a:spcPts val="0"/>
              </a:spcBef>
              <a:buFont typeface="Arial"/>
              <a:buNone/>
            </a:pPr>
            <a:r>
              <a:rPr lang="ja-JP" altLang="en-US" sz="1400" b="1" dirty="0" smtClean="0">
                <a:latin typeface="+mn-ea"/>
                <a:cs typeface="Yu Gothic" charset="-128"/>
              </a:rPr>
              <a:t>設置した研究室</a:t>
            </a:r>
            <a:endParaRPr lang="en-US" altLang="ja-JP" sz="1400" b="1" dirty="0" smtClean="0">
              <a:latin typeface="+mn-ea"/>
              <a:cs typeface="Yu Gothic" charset="-128"/>
            </a:endParaRPr>
          </a:p>
          <a:p>
            <a:pPr marL="0" indent="0" algn="ctr">
              <a:spcBef>
                <a:spcPts val="0"/>
              </a:spcBef>
              <a:buFont typeface="Arial"/>
              <a:buNone/>
            </a:pPr>
            <a:r>
              <a:rPr lang="ja-JP" altLang="en-US" sz="1400" b="1" dirty="0" smtClean="0">
                <a:latin typeface="+mn-ea"/>
                <a:cs typeface="Yu Gothic" charset="-128"/>
              </a:rPr>
              <a:t>（講座・部門）</a:t>
            </a:r>
            <a:endParaRPr lang="en-US" altLang="ja-JP" sz="1400" b="1" dirty="0" smtClean="0">
              <a:latin typeface="+mn-ea"/>
              <a:cs typeface="Yu Gothic" charset="-128"/>
            </a:endParaRPr>
          </a:p>
        </p:txBody>
      </p:sp>
      <p:sp>
        <p:nvSpPr>
          <p:cNvPr id="16" name="コンテンツ プレースホルダー 5"/>
          <p:cNvSpPr txBox="1">
            <a:spLocks/>
          </p:cNvSpPr>
          <p:nvPr/>
        </p:nvSpPr>
        <p:spPr>
          <a:xfrm>
            <a:off x="304799" y="5218875"/>
            <a:ext cx="1833088" cy="471176"/>
          </a:xfrm>
          <a:prstGeom prst="rect">
            <a:avLst/>
          </a:prstGeom>
        </p:spPr>
        <p:txBody>
          <a:bodyPr>
            <a:no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spcBef>
                <a:spcPts val="0"/>
              </a:spcBef>
              <a:buFont typeface="Arial"/>
              <a:buNone/>
            </a:pPr>
            <a:r>
              <a:rPr lang="ja-JP" altLang="en-US" sz="1400" b="1" dirty="0" smtClean="0">
                <a:latin typeface="+mn-ea"/>
                <a:cs typeface="Yu Gothic" charset="-128"/>
              </a:rPr>
              <a:t>企業が大阪大学内に</a:t>
            </a:r>
            <a:endParaRPr lang="en-US" altLang="ja-JP" sz="1400" b="1" dirty="0" smtClean="0">
              <a:latin typeface="+mn-ea"/>
              <a:cs typeface="Yu Gothic" charset="-128"/>
            </a:endParaRPr>
          </a:p>
          <a:p>
            <a:pPr marL="0" indent="0" algn="ctr">
              <a:spcBef>
                <a:spcPts val="0"/>
              </a:spcBef>
              <a:buFont typeface="Arial"/>
              <a:buNone/>
            </a:pPr>
            <a:r>
              <a:rPr lang="ja-JP" altLang="en-US" sz="1400" b="1" dirty="0" smtClean="0">
                <a:latin typeface="+mn-ea"/>
                <a:cs typeface="Yu Gothic" charset="-128"/>
              </a:rPr>
              <a:t>設置した研究所</a:t>
            </a:r>
            <a:endParaRPr lang="en-US" altLang="ja-JP" sz="1400" b="1" dirty="0" smtClean="0">
              <a:latin typeface="+mn-ea"/>
              <a:cs typeface="Yu Gothic" charset="-128"/>
            </a:endParaRPr>
          </a:p>
        </p:txBody>
      </p:sp>
      <p:sp>
        <p:nvSpPr>
          <p:cNvPr id="5" name="タイトル 4"/>
          <p:cNvSpPr>
            <a:spLocks noGrp="1"/>
          </p:cNvSpPr>
          <p:nvPr>
            <p:ph type="title"/>
          </p:nvPr>
        </p:nvSpPr>
        <p:spPr/>
        <p:txBody>
          <a:bodyPr/>
          <a:lstStyle/>
          <a:p>
            <a:r>
              <a:rPr lang="ja-JP" altLang="en-US" dirty="0"/>
              <a:t>共同研究講座・部門と協働研究所</a:t>
            </a:r>
            <a:endParaRPr kumimoji="1" lang="ja-JP" altLang="en-US" dirty="0"/>
          </a:p>
        </p:txBody>
      </p:sp>
      <p:sp>
        <p:nvSpPr>
          <p:cNvPr id="17" name="正方形/長方形 16"/>
          <p:cNvSpPr/>
          <p:nvPr/>
        </p:nvSpPr>
        <p:spPr>
          <a:xfrm>
            <a:off x="234740" y="832984"/>
            <a:ext cx="8697950" cy="282129"/>
          </a:xfrm>
          <a:prstGeom prst="rect">
            <a:avLst/>
          </a:prstGeom>
        </p:spPr>
        <p:txBody>
          <a:bodyPr wrap="square" lIns="0" tIns="0" rIns="0" bIns="0">
            <a:spAutoFit/>
          </a:bodyPr>
          <a:lstStyle/>
          <a:p>
            <a:pPr marL="1600" algn="ctr">
              <a:lnSpc>
                <a:spcPts val="2200"/>
              </a:lnSpc>
              <a:buClr>
                <a:srgbClr val="FDD000"/>
              </a:buClr>
            </a:pPr>
            <a:r>
              <a:rPr lang="ja-JP" altLang="en-US" sz="2400" b="1" dirty="0" smtClean="0">
                <a:latin typeface="+mn-ea"/>
                <a:cs typeface="Yu Gothic Medium" charset="-128"/>
              </a:rPr>
              <a:t>女性研究者循環型育成クラスターへの</a:t>
            </a:r>
            <a:r>
              <a:rPr lang="ja-JP" altLang="en-US" sz="2400" b="1" dirty="0">
                <a:solidFill>
                  <a:srgbClr val="C00000"/>
                </a:solidFill>
                <a:latin typeface="+mn-ea"/>
                <a:cs typeface="Yu Gothic Medium" charset="-128"/>
              </a:rPr>
              <a:t>主な参加呼びかけ対象</a:t>
            </a:r>
            <a:endParaRPr lang="en-US" altLang="ja-JP" sz="2400" b="1" dirty="0">
              <a:solidFill>
                <a:srgbClr val="C00000"/>
              </a:solidFill>
              <a:latin typeface="+mn-ea"/>
              <a:cs typeface="Yu Gothic Medium" charset="-128"/>
            </a:endParaRPr>
          </a:p>
        </p:txBody>
      </p:sp>
      <p:grpSp>
        <p:nvGrpSpPr>
          <p:cNvPr id="6" name="グループ化 5"/>
          <p:cNvGrpSpPr/>
          <p:nvPr/>
        </p:nvGrpSpPr>
        <p:grpSpPr>
          <a:xfrm>
            <a:off x="2734625" y="1592806"/>
            <a:ext cx="1849090" cy="543850"/>
            <a:chOff x="415600" y="2220130"/>
            <a:chExt cx="1224000" cy="360000"/>
          </a:xfrm>
        </p:grpSpPr>
        <p:sp>
          <p:nvSpPr>
            <p:cNvPr id="18" name="角丸四角形 17"/>
            <p:cNvSpPr/>
            <p:nvPr/>
          </p:nvSpPr>
          <p:spPr>
            <a:xfrm>
              <a:off x="415600" y="2220130"/>
              <a:ext cx="1224000" cy="360000"/>
            </a:xfrm>
            <a:prstGeom prst="roundRect">
              <a:avLst>
                <a:gd name="adj" fmla="val 50000"/>
              </a:avLst>
            </a:prstGeom>
            <a:solidFill>
              <a:srgbClr val="00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64305" y="2310195"/>
              <a:ext cx="1116000" cy="190641"/>
            </a:xfrm>
            <a:prstGeom prst="rect">
              <a:avLst/>
            </a:prstGeom>
            <a:noFill/>
            <a:ln w="12700">
              <a:noFill/>
              <a:prstDash val="solid"/>
            </a:ln>
          </p:spPr>
          <p:txBody>
            <a:bodyPr wrap="none" lIns="0" tIns="0" rIns="0" bIns="0" rtlCol="0" anchor="t" anchorCtr="0">
              <a:noAutofit/>
            </a:bodyPr>
            <a:lstStyle/>
            <a:p>
              <a:pPr algn="ctr" defTabSz="685800">
                <a:defRPr/>
              </a:pPr>
              <a:r>
                <a:rPr lang="ja-JP" altLang="en-US" sz="2400" b="1" kern="100" dirty="0" smtClean="0">
                  <a:solidFill>
                    <a:schemeClr val="bg1"/>
                  </a:solidFill>
                  <a:latin typeface="+mn-ea"/>
                  <a:cs typeface="Times New Roman" panose="02020603050405020304" pitchFamily="18" charset="0"/>
                </a:rPr>
                <a:t>医歯薬系</a:t>
              </a:r>
              <a:endParaRPr lang="ja-JP" altLang="en-US" sz="2400" b="1" kern="100" dirty="0">
                <a:solidFill>
                  <a:schemeClr val="bg1"/>
                </a:solidFill>
                <a:latin typeface="+mn-ea"/>
                <a:cs typeface="Times New Roman" panose="02020603050405020304" pitchFamily="18" charset="0"/>
              </a:endParaRPr>
            </a:p>
          </p:txBody>
        </p:sp>
      </p:grpSp>
      <p:grpSp>
        <p:nvGrpSpPr>
          <p:cNvPr id="20" name="グループ化 19"/>
          <p:cNvGrpSpPr/>
          <p:nvPr/>
        </p:nvGrpSpPr>
        <p:grpSpPr>
          <a:xfrm>
            <a:off x="6149663" y="1592806"/>
            <a:ext cx="1849090" cy="543850"/>
            <a:chOff x="415600" y="2220130"/>
            <a:chExt cx="1224000" cy="360000"/>
          </a:xfrm>
        </p:grpSpPr>
        <p:sp>
          <p:nvSpPr>
            <p:cNvPr id="21" name="角丸四角形 20"/>
            <p:cNvSpPr/>
            <p:nvPr/>
          </p:nvSpPr>
          <p:spPr>
            <a:xfrm>
              <a:off x="415600" y="2220130"/>
              <a:ext cx="1224000" cy="360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464305" y="2310195"/>
              <a:ext cx="1116000" cy="190641"/>
            </a:xfrm>
            <a:prstGeom prst="rect">
              <a:avLst/>
            </a:prstGeom>
            <a:noFill/>
            <a:ln w="12700">
              <a:noFill/>
              <a:prstDash val="solid"/>
            </a:ln>
          </p:spPr>
          <p:txBody>
            <a:bodyPr wrap="none" lIns="0" tIns="0" rIns="0" bIns="0" rtlCol="0" anchor="t" anchorCtr="0">
              <a:noAutofit/>
            </a:bodyPr>
            <a:lstStyle/>
            <a:p>
              <a:pPr algn="ctr" defTabSz="685800">
                <a:defRPr/>
              </a:pPr>
              <a:r>
                <a:rPr lang="ja-JP" altLang="en-US" sz="2400" b="1" kern="100" dirty="0">
                  <a:solidFill>
                    <a:schemeClr val="bg1"/>
                  </a:solidFill>
                  <a:latin typeface="+mn-ea"/>
                  <a:cs typeface="Times New Roman" panose="02020603050405020304" pitchFamily="18" charset="0"/>
                </a:rPr>
                <a:t>理工系</a:t>
              </a:r>
            </a:p>
          </p:txBody>
        </p:sp>
      </p:grpSp>
      <p:sp>
        <p:nvSpPr>
          <p:cNvPr id="23" name="角丸四角形 22"/>
          <p:cNvSpPr/>
          <p:nvPr/>
        </p:nvSpPr>
        <p:spPr>
          <a:xfrm>
            <a:off x="304799" y="4336016"/>
            <a:ext cx="1813561" cy="808780"/>
          </a:xfrm>
          <a:prstGeom prst="roundRect">
            <a:avLst>
              <a:gd name="adj" fmla="val 12313"/>
            </a:avLst>
          </a:prstGeom>
          <a:solidFill>
            <a:srgbClr val="FFE45B"/>
          </a:solidFill>
          <a:ln>
            <a:noFill/>
          </a:ln>
        </p:spPr>
        <p:style>
          <a:lnRef idx="1">
            <a:schemeClr val="accent2"/>
          </a:lnRef>
          <a:fillRef idx="3">
            <a:schemeClr val="accent2"/>
          </a:fillRef>
          <a:effectRef idx="2">
            <a:schemeClr val="accent2"/>
          </a:effectRef>
          <a:fontRef idx="minor">
            <a:schemeClr val="lt1"/>
          </a:fontRef>
        </p:style>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協働研究所</a:t>
            </a:r>
            <a:endParaRPr kumimoji="0" lang="ja-JP" altLang="en-US" sz="20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24" name="テキスト ボックス 23"/>
          <p:cNvSpPr txBox="1"/>
          <p:nvPr/>
        </p:nvSpPr>
        <p:spPr>
          <a:xfrm>
            <a:off x="5415136" y="3003254"/>
            <a:ext cx="3454544" cy="864000"/>
          </a:xfrm>
          <a:prstGeom prst="rect">
            <a:avLst/>
          </a:prstGeom>
          <a:noFill/>
        </p:spPr>
        <p:txBody>
          <a:bodyPr wrap="square" lIns="0" tIns="0" rIns="0" bIns="0" rtlCol="0">
            <a:noAutofit/>
          </a:bodyPr>
          <a:lstStyle/>
          <a:p>
            <a:r>
              <a:rPr lang="ja-JP" altLang="en-US" b="1" dirty="0"/>
              <a:t>溶接・接合、省エネデバイス</a:t>
            </a:r>
            <a:r>
              <a:rPr lang="ja-JP" altLang="en-US" b="1" dirty="0" smtClean="0"/>
              <a:t>、</a:t>
            </a:r>
            <a:endParaRPr lang="en-US" altLang="ja-JP" b="1" dirty="0" smtClean="0"/>
          </a:p>
          <a:p>
            <a:r>
              <a:rPr lang="ja-JP" altLang="en-US" b="1" dirty="0" smtClean="0"/>
              <a:t>細胞</a:t>
            </a:r>
            <a:r>
              <a:rPr lang="ja-JP" altLang="en-US" b="1" dirty="0"/>
              <a:t>制御化学、健康情報</a:t>
            </a:r>
            <a:r>
              <a:rPr lang="ja-JP" altLang="en-US" b="1" dirty="0" smtClean="0"/>
              <a:t>工学など</a:t>
            </a:r>
            <a:endParaRPr lang="en-US" altLang="ja-JP" b="1" dirty="0" smtClean="0"/>
          </a:p>
          <a:p>
            <a:r>
              <a:rPr lang="en-US" altLang="ja-JP" sz="2800" b="1" dirty="0" smtClean="0"/>
              <a:t>23</a:t>
            </a:r>
            <a:r>
              <a:rPr lang="ja-JP" altLang="en-US" sz="2800" b="1" dirty="0" smtClean="0"/>
              <a:t>講座・部門</a:t>
            </a:r>
            <a:endParaRPr kumimoji="1" lang="ja-JP" altLang="en-US" sz="2800" b="1" dirty="0"/>
          </a:p>
        </p:txBody>
      </p:sp>
      <p:sp>
        <p:nvSpPr>
          <p:cNvPr id="25" name="テキスト ボックス 24"/>
          <p:cNvSpPr txBox="1"/>
          <p:nvPr/>
        </p:nvSpPr>
        <p:spPr>
          <a:xfrm>
            <a:off x="2389877" y="4596145"/>
            <a:ext cx="2761243" cy="612000"/>
          </a:xfrm>
          <a:prstGeom prst="rect">
            <a:avLst/>
          </a:prstGeom>
          <a:noFill/>
        </p:spPr>
        <p:txBody>
          <a:bodyPr wrap="square" lIns="0" tIns="0" rIns="0" bIns="0" rtlCol="0">
            <a:noAutofit/>
          </a:bodyPr>
          <a:lstStyle/>
          <a:p>
            <a:r>
              <a:rPr lang="ja-JP" altLang="en-US" b="1" dirty="0"/>
              <a:t>次世代ワクチン</a:t>
            </a:r>
            <a:r>
              <a:rPr lang="ja-JP" altLang="en-US" b="1" dirty="0" smtClean="0"/>
              <a:t>など</a:t>
            </a:r>
            <a:endParaRPr lang="en-US" altLang="ja-JP" b="1" dirty="0" smtClean="0"/>
          </a:p>
          <a:p>
            <a:r>
              <a:rPr lang="en-US" altLang="ja-JP" sz="2800" b="1" dirty="0" smtClean="0"/>
              <a:t>2</a:t>
            </a:r>
            <a:r>
              <a:rPr lang="ja-JP" altLang="en-US" sz="2800" b="1" dirty="0" smtClean="0"/>
              <a:t>研究所</a:t>
            </a:r>
            <a:endParaRPr kumimoji="1" lang="ja-JP" altLang="en-US" sz="2800" b="1" dirty="0"/>
          </a:p>
        </p:txBody>
      </p:sp>
      <p:sp>
        <p:nvSpPr>
          <p:cNvPr id="26" name="テキスト ボックス 25"/>
          <p:cNvSpPr txBox="1"/>
          <p:nvPr/>
        </p:nvSpPr>
        <p:spPr>
          <a:xfrm>
            <a:off x="5416664" y="4470145"/>
            <a:ext cx="3453016" cy="864000"/>
          </a:xfrm>
          <a:prstGeom prst="rect">
            <a:avLst/>
          </a:prstGeom>
          <a:noFill/>
        </p:spPr>
        <p:txBody>
          <a:bodyPr wrap="square" lIns="0" tIns="0" rIns="0" bIns="0" rtlCol="0">
            <a:noAutofit/>
          </a:bodyPr>
          <a:lstStyle/>
          <a:p>
            <a:r>
              <a:rPr lang="ja-JP" altLang="en-US" b="1" dirty="0"/>
              <a:t>基盤技術、</a:t>
            </a:r>
            <a:r>
              <a:rPr lang="ja-JP" altLang="en-US" b="1" dirty="0" smtClean="0"/>
              <a:t>バイオサイエンス、</a:t>
            </a:r>
            <a:endParaRPr lang="en-US" altLang="ja-JP" b="1" dirty="0" smtClean="0"/>
          </a:p>
          <a:p>
            <a:r>
              <a:rPr lang="ja-JP" altLang="en-US" b="1" dirty="0" smtClean="0"/>
              <a:t>サイバーセキュリティなど</a:t>
            </a:r>
            <a:endParaRPr lang="en-US" altLang="ja-JP" b="1" dirty="0" smtClean="0"/>
          </a:p>
          <a:p>
            <a:r>
              <a:rPr lang="en-US" altLang="ja-JP" sz="2800" b="1" dirty="0" smtClean="0"/>
              <a:t>10</a:t>
            </a:r>
            <a:r>
              <a:rPr lang="ja-JP" altLang="en-US" sz="2800" b="1" dirty="0" smtClean="0"/>
              <a:t>研究所</a:t>
            </a:r>
            <a:endParaRPr kumimoji="1" lang="ja-JP" altLang="en-US" sz="2800" b="1" dirty="0"/>
          </a:p>
        </p:txBody>
      </p:sp>
      <p:cxnSp>
        <p:nvCxnSpPr>
          <p:cNvPr id="28" name="直線コネクタ 27"/>
          <p:cNvCxnSpPr/>
          <p:nvPr/>
        </p:nvCxnSpPr>
        <p:spPr>
          <a:xfrm>
            <a:off x="304799" y="2422549"/>
            <a:ext cx="865632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304799" y="4177615"/>
            <a:ext cx="8656321"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338253" y="5801295"/>
            <a:ext cx="8656321"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255520" y="1469281"/>
            <a:ext cx="0" cy="4332014"/>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5220072" y="1469281"/>
            <a:ext cx="0" cy="4332014"/>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a:off x="503096" y="1268662"/>
            <a:ext cx="1416966" cy="1039303"/>
            <a:chOff x="156342" y="2029488"/>
            <a:chExt cx="1893646" cy="1388933"/>
          </a:xfrm>
        </p:grpSpPr>
        <p:pic>
          <p:nvPicPr>
            <p:cNvPr id="38" name="図 37"/>
            <p:cNvPicPr>
              <a:picLocks noChangeAspect="1"/>
            </p:cNvPicPr>
            <p:nvPr/>
          </p:nvPicPr>
          <p:blipFill rotWithShape="1">
            <a:blip r:embed="rId2" cstate="print">
              <a:extLst>
                <a:ext uri="{28A0092B-C50C-407E-A947-70E740481C1C}">
                  <a14:useLocalDpi xmlns:a14="http://schemas.microsoft.com/office/drawing/2010/main" val="0"/>
                </a:ext>
              </a:extLst>
            </a:blip>
            <a:srcRect b="52522"/>
            <a:stretch/>
          </p:blipFill>
          <p:spPr>
            <a:xfrm>
              <a:off x="156342" y="2083899"/>
              <a:ext cx="797919" cy="1276590"/>
            </a:xfrm>
            <a:prstGeom prst="rect">
              <a:avLst/>
            </a:prstGeom>
          </p:spPr>
        </p:pic>
        <p:pic>
          <p:nvPicPr>
            <p:cNvPr id="39" name="図 38"/>
            <p:cNvPicPr>
              <a:picLocks noChangeAspect="1"/>
            </p:cNvPicPr>
            <p:nvPr/>
          </p:nvPicPr>
          <p:blipFill rotWithShape="1">
            <a:blip r:embed="rId3" cstate="print">
              <a:extLst>
                <a:ext uri="{28A0092B-C50C-407E-A947-70E740481C1C}">
                  <a14:useLocalDpi xmlns:a14="http://schemas.microsoft.com/office/drawing/2010/main" val="0"/>
                </a:ext>
              </a:extLst>
            </a:blip>
            <a:srcRect b="40384"/>
            <a:stretch/>
          </p:blipFill>
          <p:spPr>
            <a:xfrm>
              <a:off x="1354702" y="2191006"/>
              <a:ext cx="629972" cy="1169483"/>
            </a:xfrm>
            <a:prstGeom prst="rect">
              <a:avLst/>
            </a:prstGeom>
          </p:spPr>
        </p:pic>
        <p:pic>
          <p:nvPicPr>
            <p:cNvPr id="40" name="図 39"/>
            <p:cNvPicPr>
              <a:picLocks noChangeAspect="1"/>
            </p:cNvPicPr>
            <p:nvPr/>
          </p:nvPicPr>
          <p:blipFill rotWithShape="1">
            <a:blip r:embed="rId4" cstate="print">
              <a:extLst>
                <a:ext uri="{28A0092B-C50C-407E-A947-70E740481C1C}">
                  <a14:useLocalDpi xmlns:a14="http://schemas.microsoft.com/office/drawing/2010/main" val="0"/>
                </a:ext>
              </a:extLst>
            </a:blip>
            <a:srcRect b="46969"/>
            <a:stretch/>
          </p:blipFill>
          <p:spPr>
            <a:xfrm>
              <a:off x="192523" y="2029488"/>
              <a:ext cx="1857465" cy="1388933"/>
            </a:xfrm>
            <a:prstGeom prst="rect">
              <a:avLst/>
            </a:prstGeom>
          </p:spPr>
        </p:pic>
      </p:grpSp>
      <p:sp>
        <p:nvSpPr>
          <p:cNvPr id="2" name="スライド番号プレースホルダー 1"/>
          <p:cNvSpPr>
            <a:spLocks noGrp="1"/>
          </p:cNvSpPr>
          <p:nvPr>
            <p:ph type="sldNum" sz="quarter" idx="12"/>
          </p:nvPr>
        </p:nvSpPr>
        <p:spPr/>
        <p:txBody>
          <a:bodyPr/>
          <a:lstStyle/>
          <a:p>
            <a:fld id="{A7E7ED49-658C-6645-BA2D-D61B8012E42E}" type="slidenum">
              <a:rPr lang="ja-JP" altLang="en-US" smtClean="0"/>
              <a:pPr/>
              <a:t>9</a:t>
            </a:fld>
            <a:endParaRPr lang="ja-JP" altLang="en-US" dirty="0"/>
          </a:p>
        </p:txBody>
      </p:sp>
    </p:spTree>
    <p:extLst>
      <p:ext uri="{BB962C8B-B14F-4D97-AF65-F5344CB8AC3E}">
        <p14:creationId xmlns:p14="http://schemas.microsoft.com/office/powerpoint/2010/main" val="389453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p:cNvSpPr/>
          <p:nvPr/>
        </p:nvSpPr>
        <p:spPr>
          <a:xfrm>
            <a:off x="211791" y="4482227"/>
            <a:ext cx="8820000" cy="432047"/>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a:off x="2689413" y="971196"/>
            <a:ext cx="5976241" cy="0"/>
          </a:xfrm>
          <a:prstGeom prst="line">
            <a:avLst/>
          </a:prstGeom>
          <a:ln w="76200" cap="rnd">
            <a:solidFill>
              <a:srgbClr val="FFC000"/>
            </a:solidFill>
            <a:prstDash val="sysDot"/>
            <a:round/>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40F18C9F-1A60-4E49-A00F-30C05259EEFC}" type="slidenum">
              <a:rPr kumimoji="1" lang="ja-JP" altLang="en-US" smtClean="0"/>
              <a:pPr/>
              <a:t>10</a:t>
            </a:fld>
            <a:endParaRPr kumimoji="1" lang="ja-JP" altLang="en-US"/>
          </a:p>
        </p:txBody>
      </p:sp>
      <p:sp>
        <p:nvSpPr>
          <p:cNvPr id="4" name="タイトル 3"/>
          <p:cNvSpPr>
            <a:spLocks noGrp="1"/>
          </p:cNvSpPr>
          <p:nvPr>
            <p:ph type="title"/>
          </p:nvPr>
        </p:nvSpPr>
        <p:spPr/>
        <p:txBody>
          <a:bodyPr/>
          <a:lstStyle/>
          <a:p>
            <a:r>
              <a:rPr lang="ja-JP" altLang="en-US" dirty="0"/>
              <a:t>平成</a:t>
            </a:r>
            <a:r>
              <a:rPr lang="en-US" altLang="ja-JP" dirty="0"/>
              <a:t>31</a:t>
            </a:r>
            <a:r>
              <a:rPr lang="ja-JP" altLang="en-US" dirty="0"/>
              <a:t>年度以降の継続性と</a:t>
            </a:r>
            <a:r>
              <a:rPr lang="ja-JP" altLang="en-US" dirty="0" smtClean="0"/>
              <a:t>発展性</a:t>
            </a:r>
            <a:endParaRPr kumimoji="1" lang="ja-JP" altLang="en-US" dirty="0"/>
          </a:p>
        </p:txBody>
      </p:sp>
      <p:sp>
        <p:nvSpPr>
          <p:cNvPr id="11" name="正方形/長方形 10"/>
          <p:cNvSpPr/>
          <p:nvPr/>
        </p:nvSpPr>
        <p:spPr>
          <a:xfrm>
            <a:off x="292475" y="1822853"/>
            <a:ext cx="5180479" cy="564257"/>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700" b="1" dirty="0" smtClean="0">
                <a:latin typeface="+mn-ea"/>
                <a:cs typeface="Yu Gothic Medium" charset="-128"/>
              </a:rPr>
              <a:t>大阪、そして関西の研究機関・企業との連携を</a:t>
            </a:r>
            <a:r>
              <a:rPr lang="en-US" altLang="ja-JP" sz="1700" b="1" dirty="0" smtClean="0">
                <a:latin typeface="+mn-ea"/>
                <a:cs typeface="Yu Gothic Medium" charset="-128"/>
              </a:rPr>
              <a:t/>
            </a:r>
            <a:br>
              <a:rPr lang="en-US" altLang="ja-JP" sz="1700" b="1" dirty="0" smtClean="0">
                <a:latin typeface="+mn-ea"/>
                <a:cs typeface="Yu Gothic Medium" charset="-128"/>
              </a:rPr>
            </a:br>
            <a:r>
              <a:rPr lang="ja-JP" altLang="en-US" sz="1700" b="1" dirty="0" smtClean="0">
                <a:latin typeface="+mn-ea"/>
                <a:cs typeface="Yu Gothic Medium" charset="-128"/>
              </a:rPr>
              <a:t>強化・拡大させ、クラスターを発展させる</a:t>
            </a:r>
            <a:endParaRPr lang="en-US" altLang="ja-JP" sz="1700" b="1" dirty="0">
              <a:latin typeface="+mn-ea"/>
              <a:cs typeface="Yu Gothic Medium" charset="-128"/>
            </a:endParaRPr>
          </a:p>
        </p:txBody>
      </p:sp>
      <p:grpSp>
        <p:nvGrpSpPr>
          <p:cNvPr id="12" name="グループ化 11"/>
          <p:cNvGrpSpPr/>
          <p:nvPr/>
        </p:nvGrpSpPr>
        <p:grpSpPr>
          <a:xfrm>
            <a:off x="307551" y="791196"/>
            <a:ext cx="2857550" cy="360000"/>
            <a:chOff x="415596" y="2260482"/>
            <a:chExt cx="1891543" cy="238303"/>
          </a:xfrm>
        </p:grpSpPr>
        <p:sp>
          <p:nvSpPr>
            <p:cNvPr id="15" name="角丸四角形 14"/>
            <p:cNvSpPr/>
            <p:nvPr/>
          </p:nvSpPr>
          <p:spPr>
            <a:xfrm>
              <a:off x="415596" y="2260482"/>
              <a:ext cx="1891543" cy="238303"/>
            </a:xfrm>
            <a:prstGeom prst="roundRect">
              <a:avLst>
                <a:gd name="adj" fmla="val 16444"/>
              </a:avLst>
            </a:prstGeom>
            <a:solidFill>
              <a:srgbClr val="FFE45B"/>
            </a:solidFill>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7" name="正方形/長方形 16"/>
            <p:cNvSpPr/>
            <p:nvPr/>
          </p:nvSpPr>
          <p:spPr>
            <a:xfrm>
              <a:off x="515993" y="2306218"/>
              <a:ext cx="1711036" cy="142981"/>
            </a:xfrm>
            <a:prstGeom prst="rect">
              <a:avLst/>
            </a:prstGeom>
            <a:noFill/>
            <a:ln w="12700">
              <a:noFill/>
              <a:prstDash val="solid"/>
            </a:ln>
          </p:spPr>
          <p:txBody>
            <a:bodyPr wrap="none" lIns="0" tIns="0" rIns="0" bIns="0" rtlCol="0" anchor="t" anchorCtr="0">
              <a:noAutofit/>
            </a:bodyPr>
            <a:lstStyle/>
            <a:p>
              <a:pPr algn="ctr" defTabSz="685800">
                <a:defRPr/>
              </a:pPr>
              <a:r>
                <a:rPr lang="ja-JP" altLang="en-US" b="1" kern="100" dirty="0" smtClean="0">
                  <a:solidFill>
                    <a:sysClr val="windowText" lastClr="000000"/>
                  </a:solidFill>
                  <a:latin typeface="+mn-ea"/>
                  <a:cs typeface="Times New Roman" panose="02020603050405020304" pitchFamily="18" charset="0"/>
                </a:rPr>
                <a:t>本プロジェクトの発展性</a:t>
              </a:r>
              <a:endParaRPr lang="ja-JP" altLang="en-US" b="1" kern="100" dirty="0">
                <a:solidFill>
                  <a:sysClr val="windowText" lastClr="000000"/>
                </a:solidFill>
                <a:latin typeface="+mn-ea"/>
                <a:cs typeface="Times New Roman" panose="02020603050405020304" pitchFamily="18" charset="0"/>
              </a:endParaRPr>
            </a:p>
          </p:txBody>
        </p:sp>
      </p:grpSp>
      <p:grpSp>
        <p:nvGrpSpPr>
          <p:cNvPr id="23" name="グループ化 22"/>
          <p:cNvGrpSpPr/>
          <p:nvPr/>
        </p:nvGrpSpPr>
        <p:grpSpPr>
          <a:xfrm>
            <a:off x="472665" y="2450294"/>
            <a:ext cx="3846531" cy="1008112"/>
            <a:chOff x="634029" y="2492896"/>
            <a:chExt cx="3846531" cy="1008112"/>
          </a:xfrm>
        </p:grpSpPr>
        <p:sp>
          <p:nvSpPr>
            <p:cNvPr id="5" name="角丸四角形 4"/>
            <p:cNvSpPr/>
            <p:nvPr/>
          </p:nvSpPr>
          <p:spPr>
            <a:xfrm>
              <a:off x="634029" y="2492896"/>
              <a:ext cx="3846531" cy="1008112"/>
            </a:xfrm>
            <a:prstGeom prst="roundRect">
              <a:avLst>
                <a:gd name="adj" fmla="val 8271"/>
              </a:avLst>
            </a:prstGeom>
            <a:solidFill>
              <a:srgbClr val="000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83739" y="2573759"/>
              <a:ext cx="3669030" cy="846386"/>
            </a:xfrm>
            <a:prstGeom prst="rect">
              <a:avLst/>
            </a:prstGeom>
          </p:spPr>
          <p:txBody>
            <a:bodyPr wrap="square" lIns="0" tIns="0" rIns="0" bIns="0">
              <a:spAutoFit/>
            </a:bodyPr>
            <a:lstStyle/>
            <a:p>
              <a:pPr>
                <a:lnSpc>
                  <a:spcPts val="2200"/>
                </a:lnSpc>
                <a:spcAft>
                  <a:spcPts val="400"/>
                </a:spcAft>
                <a:buClr>
                  <a:srgbClr val="FDD000"/>
                </a:buClr>
              </a:pPr>
              <a:r>
                <a:rPr lang="ja-JP" altLang="en-US" sz="1700" b="1" dirty="0" smtClean="0">
                  <a:solidFill>
                    <a:schemeClr val="bg1"/>
                  </a:solidFill>
                  <a:latin typeface="+mn-ea"/>
                  <a:cs typeface="Yu Gothic Medium" charset="-128"/>
                </a:rPr>
                <a:t>大阪大学内に共同研究講座・部門や協働研究所を有する約</a:t>
              </a:r>
              <a:r>
                <a:rPr lang="en-US" altLang="ja-JP" sz="1700" b="1" dirty="0" smtClean="0">
                  <a:solidFill>
                    <a:schemeClr val="bg1"/>
                  </a:solidFill>
                  <a:latin typeface="+mn-ea"/>
                  <a:cs typeface="Yu Gothic Medium" charset="-128"/>
                </a:rPr>
                <a:t>60</a:t>
              </a:r>
              <a:r>
                <a:rPr lang="ja-JP" altLang="en-US" sz="1700" b="1" dirty="0" smtClean="0">
                  <a:solidFill>
                    <a:schemeClr val="bg1"/>
                  </a:solidFill>
                  <a:latin typeface="+mn-ea"/>
                  <a:cs typeface="Yu Gothic Medium" charset="-128"/>
                </a:rPr>
                <a:t>社の企業を中心に呼びかける</a:t>
              </a:r>
              <a:endParaRPr lang="en-US" altLang="ja-JP" sz="1700" b="1" dirty="0">
                <a:solidFill>
                  <a:schemeClr val="bg1"/>
                </a:solidFill>
                <a:latin typeface="+mn-ea"/>
                <a:cs typeface="Yu Gothic Medium" charset="-128"/>
              </a:endParaRPr>
            </a:p>
          </p:txBody>
        </p:sp>
      </p:grpSp>
      <p:cxnSp>
        <p:nvCxnSpPr>
          <p:cNvPr id="29" name="直線コネクタ 28"/>
          <p:cNvCxnSpPr/>
          <p:nvPr/>
        </p:nvCxnSpPr>
        <p:spPr>
          <a:xfrm>
            <a:off x="2689413" y="3883169"/>
            <a:ext cx="5976241" cy="0"/>
          </a:xfrm>
          <a:prstGeom prst="line">
            <a:avLst/>
          </a:prstGeom>
          <a:ln w="76200" cap="rnd">
            <a:solidFill>
              <a:srgbClr val="FFC000"/>
            </a:solidFill>
            <a:prstDash val="sysDot"/>
            <a:round/>
          </a:ln>
        </p:spPr>
        <p:style>
          <a:lnRef idx="1">
            <a:schemeClr val="accent1"/>
          </a:lnRef>
          <a:fillRef idx="0">
            <a:schemeClr val="accent1"/>
          </a:fillRef>
          <a:effectRef idx="0">
            <a:schemeClr val="accent1"/>
          </a:effectRef>
          <a:fontRef idx="minor">
            <a:schemeClr val="tx1"/>
          </a:fontRef>
        </p:style>
      </p:cxnSp>
      <p:grpSp>
        <p:nvGrpSpPr>
          <p:cNvPr id="30" name="グループ化 29"/>
          <p:cNvGrpSpPr/>
          <p:nvPr/>
        </p:nvGrpSpPr>
        <p:grpSpPr>
          <a:xfrm>
            <a:off x="307551" y="3703169"/>
            <a:ext cx="2857550" cy="360000"/>
            <a:chOff x="415596" y="2260482"/>
            <a:chExt cx="1891543" cy="238303"/>
          </a:xfrm>
        </p:grpSpPr>
        <p:sp>
          <p:nvSpPr>
            <p:cNvPr id="31" name="角丸四角形 30"/>
            <p:cNvSpPr/>
            <p:nvPr/>
          </p:nvSpPr>
          <p:spPr>
            <a:xfrm>
              <a:off x="415596" y="2260482"/>
              <a:ext cx="1891543" cy="238303"/>
            </a:xfrm>
            <a:prstGeom prst="roundRect">
              <a:avLst>
                <a:gd name="adj" fmla="val 16444"/>
              </a:avLst>
            </a:prstGeom>
            <a:solidFill>
              <a:srgbClr val="FFE45B"/>
            </a:solidFill>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32" name="正方形/長方形 31"/>
            <p:cNvSpPr/>
            <p:nvPr/>
          </p:nvSpPr>
          <p:spPr>
            <a:xfrm>
              <a:off x="515993" y="2306218"/>
              <a:ext cx="1711036" cy="142981"/>
            </a:xfrm>
            <a:prstGeom prst="rect">
              <a:avLst/>
            </a:prstGeom>
            <a:noFill/>
            <a:ln w="12700">
              <a:noFill/>
              <a:prstDash val="solid"/>
            </a:ln>
          </p:spPr>
          <p:txBody>
            <a:bodyPr wrap="none" lIns="0" tIns="0" rIns="0" bIns="0" rtlCol="0" anchor="t" anchorCtr="0">
              <a:noAutofit/>
            </a:bodyPr>
            <a:lstStyle/>
            <a:p>
              <a:pPr algn="ctr" defTabSz="685800">
                <a:defRPr/>
              </a:pPr>
              <a:r>
                <a:rPr lang="ja-JP" altLang="en-US" b="1" kern="100" dirty="0" smtClean="0">
                  <a:solidFill>
                    <a:sysClr val="windowText" lastClr="000000"/>
                  </a:solidFill>
                  <a:latin typeface="+mn-ea"/>
                  <a:cs typeface="Times New Roman" panose="02020603050405020304" pitchFamily="18" charset="0"/>
                </a:rPr>
                <a:t>継続的活動の実現根拠</a:t>
              </a:r>
              <a:endParaRPr lang="ja-JP" altLang="en-US" b="1" kern="100" dirty="0">
                <a:solidFill>
                  <a:sysClr val="windowText" lastClr="000000"/>
                </a:solidFill>
                <a:latin typeface="+mn-ea"/>
                <a:cs typeface="Times New Roman" panose="02020603050405020304" pitchFamily="18" charset="0"/>
              </a:endParaRPr>
            </a:p>
          </p:txBody>
        </p:sp>
      </p:grpSp>
      <p:sp>
        <p:nvSpPr>
          <p:cNvPr id="33" name="正方形/長方形 32"/>
          <p:cNvSpPr/>
          <p:nvPr/>
        </p:nvSpPr>
        <p:spPr>
          <a:xfrm>
            <a:off x="292474" y="4162527"/>
            <a:ext cx="8811185" cy="282129"/>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650" b="1" dirty="0" smtClean="0">
                <a:latin typeface="+mn-ea"/>
                <a:cs typeface="Yu Gothic Medium" charset="-128"/>
              </a:rPr>
              <a:t>外部評価委員会の助言・意見を踏まえて、施策の選択と集中により、継続性を担保する</a:t>
            </a:r>
            <a:endParaRPr lang="en-US" altLang="ja-JP" sz="1650" b="1" dirty="0">
              <a:latin typeface="+mn-ea"/>
              <a:cs typeface="Yu Gothic Medium" charset="-128"/>
            </a:endParaRPr>
          </a:p>
        </p:txBody>
      </p:sp>
      <p:grpSp>
        <p:nvGrpSpPr>
          <p:cNvPr id="22" name="グループ化 21"/>
          <p:cNvGrpSpPr/>
          <p:nvPr/>
        </p:nvGrpSpPr>
        <p:grpSpPr>
          <a:xfrm>
            <a:off x="4589036" y="1590423"/>
            <a:ext cx="4103512" cy="2484000"/>
            <a:chOff x="4708263" y="1578958"/>
            <a:chExt cx="4679576" cy="2589384"/>
          </a:xfrm>
        </p:grpSpPr>
        <p:pic>
          <p:nvPicPr>
            <p:cNvPr id="1026" name="Picture 2" descr="E:\ダイバーシティ\関西_大阪_北摂.png"/>
            <p:cNvPicPr>
              <a:picLocks noChangeAspect="1" noChangeArrowheads="1"/>
            </p:cNvPicPr>
            <p:nvPr/>
          </p:nvPicPr>
          <p:blipFill rotWithShape="1">
            <a:blip r:embed="rId2">
              <a:extLst>
                <a:ext uri="{28A0092B-C50C-407E-A947-70E740481C1C}">
                  <a14:useLocalDpi xmlns:a14="http://schemas.microsoft.com/office/drawing/2010/main" val="0"/>
                </a:ext>
              </a:extLst>
            </a:blip>
            <a:srcRect l="55436" t="23513" r="25034" b="37394"/>
            <a:stretch/>
          </p:blipFill>
          <p:spPr bwMode="auto">
            <a:xfrm>
              <a:off x="4708263" y="1578958"/>
              <a:ext cx="4679576" cy="2589384"/>
            </a:xfrm>
            <a:prstGeom prst="ellipse">
              <a:avLst/>
            </a:prstGeom>
            <a:solidFill>
              <a:schemeClr val="accent1">
                <a:lumMod val="40000"/>
                <a:lumOff val="60000"/>
              </a:schemeClr>
            </a:solidFill>
            <a:ln w="63500" cap="rnd">
              <a:noFill/>
            </a:ln>
            <a:effectLst/>
            <a:scene3d>
              <a:camera prst="orthographicFront"/>
              <a:lightRig rig="contrasting" dir="t">
                <a:rot lat="0" lon="0" rev="3000000"/>
              </a:lightRig>
            </a:scene3d>
            <a:sp3d>
              <a:contourClr>
                <a:srgbClr val="333333"/>
              </a:contourClr>
            </a:sp3d>
          </p:spPr>
        </p:pic>
        <p:sp>
          <p:nvSpPr>
            <p:cNvPr id="6" name="円/楕円 5"/>
            <p:cNvSpPr/>
            <p:nvPr/>
          </p:nvSpPr>
          <p:spPr>
            <a:xfrm>
              <a:off x="6325348" y="1981629"/>
              <a:ext cx="1358910" cy="766711"/>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5751915" y="1792749"/>
              <a:ext cx="2505776" cy="1413785"/>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4963757" y="1596760"/>
              <a:ext cx="4082093" cy="2303159"/>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292474" y="4565939"/>
            <a:ext cx="8811185" cy="282129"/>
          </a:xfrm>
          <a:prstGeom prst="rect">
            <a:avLst/>
          </a:prstGeom>
        </p:spPr>
        <p:txBody>
          <a:bodyPr wrap="square" lIns="0" tIns="0" rIns="0" bIns="0">
            <a:spAutoFit/>
          </a:bodyPr>
          <a:lstStyle/>
          <a:p>
            <a:pPr marL="190800" indent="-190800">
              <a:lnSpc>
                <a:spcPts val="2200"/>
              </a:lnSpc>
              <a:spcAft>
                <a:spcPts val="400"/>
              </a:spcAft>
              <a:buClr>
                <a:srgbClr val="DB5F5F"/>
              </a:buClr>
              <a:buFont typeface="Wingdings" charset="2"/>
              <a:buChar char="n"/>
            </a:pPr>
            <a:r>
              <a:rPr lang="ja-JP" altLang="en-US" sz="1650" b="1" dirty="0" smtClean="0">
                <a:solidFill>
                  <a:srgbClr val="C00000"/>
                </a:solidFill>
                <a:latin typeface="+mn-ea"/>
                <a:cs typeface="Yu Gothic Medium" charset="-128"/>
              </a:rPr>
              <a:t>自主経費の投入</a:t>
            </a:r>
            <a:r>
              <a:rPr lang="ja-JP" altLang="en-US" sz="1650" b="1" dirty="0" smtClean="0">
                <a:latin typeface="+mn-ea"/>
                <a:cs typeface="Yu Gothic Medium" charset="-128"/>
              </a:rPr>
              <a:t>に加えて、クラスター参加機関から</a:t>
            </a:r>
            <a:r>
              <a:rPr lang="ja-JP" altLang="en-US" sz="1650" b="1" dirty="0" smtClean="0">
                <a:solidFill>
                  <a:srgbClr val="C00000"/>
                </a:solidFill>
                <a:latin typeface="+mn-ea"/>
                <a:cs typeface="Yu Gothic Medium" charset="-128"/>
              </a:rPr>
              <a:t>マッチングファンド</a:t>
            </a:r>
            <a:r>
              <a:rPr lang="ja-JP" altLang="en-US" sz="1650" b="1" dirty="0" smtClean="0">
                <a:latin typeface="+mn-ea"/>
                <a:cs typeface="Yu Gothic Medium" charset="-128"/>
              </a:rPr>
              <a:t>を獲得・活用する</a:t>
            </a:r>
            <a:endParaRPr lang="en-US" altLang="ja-JP" sz="1650" b="1" dirty="0">
              <a:latin typeface="+mn-ea"/>
              <a:cs typeface="Yu Gothic Medium" charset="-128"/>
            </a:endParaRPr>
          </a:p>
        </p:txBody>
      </p:sp>
      <p:grpSp>
        <p:nvGrpSpPr>
          <p:cNvPr id="28" name="グループ化 27"/>
          <p:cNvGrpSpPr/>
          <p:nvPr/>
        </p:nvGrpSpPr>
        <p:grpSpPr>
          <a:xfrm>
            <a:off x="6531249" y="1924981"/>
            <a:ext cx="1044000" cy="360000"/>
            <a:chOff x="6643209" y="2024659"/>
            <a:chExt cx="1044000" cy="360000"/>
          </a:xfrm>
        </p:grpSpPr>
        <p:sp>
          <p:nvSpPr>
            <p:cNvPr id="35" name="テキスト ボックス 34"/>
            <p:cNvSpPr txBox="1"/>
            <p:nvPr/>
          </p:nvSpPr>
          <p:spPr>
            <a:xfrm>
              <a:off x="6643209" y="2024659"/>
              <a:ext cx="1044000" cy="360000"/>
            </a:xfrm>
            <a:prstGeom prst="ellipse">
              <a:avLst/>
            </a:prstGeom>
            <a:solidFill>
              <a:srgbClr val="C00000"/>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36" name="テキスト ボックス 35"/>
            <p:cNvSpPr txBox="1"/>
            <p:nvPr/>
          </p:nvSpPr>
          <p:spPr>
            <a:xfrm>
              <a:off x="6895209" y="2112645"/>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北摂</a:t>
              </a:r>
              <a:endParaRPr kumimoji="1" lang="ja-JP" altLang="en-US" b="1" dirty="0">
                <a:solidFill>
                  <a:schemeClr val="bg1"/>
                </a:solidFill>
                <a:latin typeface="+mn-ea"/>
              </a:endParaRPr>
            </a:p>
          </p:txBody>
        </p:sp>
      </p:grpSp>
      <p:grpSp>
        <p:nvGrpSpPr>
          <p:cNvPr id="41" name="グループ化 40"/>
          <p:cNvGrpSpPr/>
          <p:nvPr/>
        </p:nvGrpSpPr>
        <p:grpSpPr>
          <a:xfrm>
            <a:off x="6783249" y="2688327"/>
            <a:ext cx="1044000" cy="360000"/>
            <a:chOff x="8070858" y="2024659"/>
            <a:chExt cx="1044000" cy="360000"/>
          </a:xfrm>
        </p:grpSpPr>
        <p:sp>
          <p:nvSpPr>
            <p:cNvPr id="37" name="テキスト ボックス 36"/>
            <p:cNvSpPr txBox="1"/>
            <p:nvPr/>
          </p:nvSpPr>
          <p:spPr>
            <a:xfrm>
              <a:off x="8070858" y="2024659"/>
              <a:ext cx="1044000" cy="360000"/>
            </a:xfrm>
            <a:prstGeom prst="ellipse">
              <a:avLst/>
            </a:prstGeom>
            <a:solidFill>
              <a:srgbClr val="032CE7"/>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38" name="テキスト ボックス 37"/>
            <p:cNvSpPr txBox="1"/>
            <p:nvPr/>
          </p:nvSpPr>
          <p:spPr>
            <a:xfrm>
              <a:off x="8322858" y="2112645"/>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大阪</a:t>
              </a:r>
              <a:endParaRPr kumimoji="1" lang="ja-JP" altLang="en-US" b="1" dirty="0">
                <a:solidFill>
                  <a:schemeClr val="bg1"/>
                </a:solidFill>
                <a:latin typeface="+mn-ea"/>
              </a:endParaRPr>
            </a:p>
          </p:txBody>
        </p:sp>
      </p:grpSp>
      <p:grpSp>
        <p:nvGrpSpPr>
          <p:cNvPr id="42" name="グループ化 41"/>
          <p:cNvGrpSpPr/>
          <p:nvPr/>
        </p:nvGrpSpPr>
        <p:grpSpPr>
          <a:xfrm>
            <a:off x="5155533" y="1937325"/>
            <a:ext cx="1044000" cy="360000"/>
            <a:chOff x="9498507" y="2024659"/>
            <a:chExt cx="1044000" cy="360000"/>
          </a:xfrm>
        </p:grpSpPr>
        <p:sp>
          <p:nvSpPr>
            <p:cNvPr id="39" name="テキスト ボックス 38"/>
            <p:cNvSpPr txBox="1"/>
            <p:nvPr/>
          </p:nvSpPr>
          <p:spPr>
            <a:xfrm>
              <a:off x="9498507" y="2024659"/>
              <a:ext cx="1044000" cy="360000"/>
            </a:xfrm>
            <a:prstGeom prst="ellipse">
              <a:avLst/>
            </a:prstGeom>
            <a:solidFill>
              <a:srgbClr val="7030A0"/>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40" name="テキスト ボックス 39"/>
            <p:cNvSpPr txBox="1"/>
            <p:nvPr/>
          </p:nvSpPr>
          <p:spPr>
            <a:xfrm>
              <a:off x="9750507" y="2112645"/>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関西</a:t>
              </a:r>
              <a:endParaRPr kumimoji="1" lang="ja-JP" altLang="en-US" b="1" dirty="0">
                <a:solidFill>
                  <a:schemeClr val="bg1"/>
                </a:solidFill>
                <a:latin typeface="+mn-ea"/>
              </a:endParaRPr>
            </a:p>
          </p:txBody>
        </p:sp>
      </p:grpSp>
      <p:sp>
        <p:nvSpPr>
          <p:cNvPr id="45" name="正方形/長方形 44"/>
          <p:cNvSpPr/>
          <p:nvPr/>
        </p:nvSpPr>
        <p:spPr>
          <a:xfrm>
            <a:off x="292474" y="4981509"/>
            <a:ext cx="8811185" cy="564257"/>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650" b="1" dirty="0" smtClean="0">
                <a:latin typeface="+mn-ea"/>
                <a:cs typeface="Yu Gothic Medium" charset="-128"/>
              </a:rPr>
              <a:t>働き方改革に関する地域連携セミナーを継続して、ダイバーシティ研究環境に対する</a:t>
            </a:r>
            <a:r>
              <a:rPr lang="en-US" altLang="ja-JP" sz="1650" b="1" dirty="0">
                <a:latin typeface="+mn-ea"/>
                <a:cs typeface="Yu Gothic Medium" charset="-128"/>
              </a:rPr>
              <a:t/>
            </a:r>
            <a:br>
              <a:rPr lang="en-US" altLang="ja-JP" sz="1650" b="1" dirty="0">
                <a:latin typeface="+mn-ea"/>
                <a:cs typeface="Yu Gothic Medium" charset="-128"/>
              </a:rPr>
            </a:br>
            <a:r>
              <a:rPr lang="ja-JP" altLang="en-US" sz="1650" b="1" dirty="0" smtClean="0">
                <a:latin typeface="+mn-ea"/>
                <a:cs typeface="Yu Gothic Medium" charset="-128"/>
              </a:rPr>
              <a:t>理解と必要性の啓発活動をたゆみなく実施する</a:t>
            </a:r>
            <a:endParaRPr lang="en-US" altLang="ja-JP" sz="1650" b="1" dirty="0" smtClean="0">
              <a:latin typeface="+mn-ea"/>
              <a:cs typeface="Yu Gothic Medium" charset="-128"/>
            </a:endParaRPr>
          </a:p>
        </p:txBody>
      </p:sp>
      <p:sp>
        <p:nvSpPr>
          <p:cNvPr id="10" name="正方形/長方形 9"/>
          <p:cNvSpPr/>
          <p:nvPr/>
        </p:nvSpPr>
        <p:spPr>
          <a:xfrm>
            <a:off x="297853" y="1274734"/>
            <a:ext cx="8217497" cy="432000"/>
          </a:xfrm>
          <a:prstGeom prst="rect">
            <a:avLst/>
          </a:prstGeom>
        </p:spPr>
        <p:txBody>
          <a:bodyPr wrap="none" lIns="0" tIns="0" rIns="0" bIns="0">
            <a:prstTxWarp prst="textPlain">
              <a:avLst/>
            </a:prstTxWarp>
            <a:noAutofit/>
          </a:bodyPr>
          <a:lstStyle/>
          <a:p>
            <a:r>
              <a:rPr lang="ja-JP" altLang="en-US" sz="2600" b="1" dirty="0" smtClean="0">
                <a:solidFill>
                  <a:srgbClr val="C00000"/>
                </a:solidFill>
                <a:effectLst>
                  <a:glow rad="101600">
                    <a:schemeClr val="bg1"/>
                  </a:glow>
                </a:effectLst>
                <a:latin typeface="+mn-ea"/>
                <a:cs typeface="Yu Gothic" charset="-128"/>
              </a:rPr>
              <a:t>女性研究者循環型育成クラスターを関西へ拡大</a:t>
            </a:r>
            <a:endParaRPr lang="en-US" altLang="ja-JP" sz="2600" b="1" dirty="0">
              <a:solidFill>
                <a:srgbClr val="C00000"/>
              </a:solidFill>
              <a:effectLst>
                <a:glow rad="101600">
                  <a:schemeClr val="bg1"/>
                </a:glow>
              </a:effectLst>
              <a:latin typeface="+mn-ea"/>
              <a:cs typeface="Yu Gothic" charset="-128"/>
            </a:endParaRPr>
          </a:p>
        </p:txBody>
      </p:sp>
      <p:sp>
        <p:nvSpPr>
          <p:cNvPr id="46" name="正方形/長方形 45"/>
          <p:cNvSpPr/>
          <p:nvPr/>
        </p:nvSpPr>
        <p:spPr>
          <a:xfrm>
            <a:off x="292474" y="5607460"/>
            <a:ext cx="8811185" cy="564257"/>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650" b="1" dirty="0" smtClean="0">
                <a:latin typeface="+mn-ea"/>
                <a:cs typeface="Yu Gothic Medium" charset="-128"/>
              </a:rPr>
              <a:t>本部・部局連携型比率向上システムによる自然科学系女性教員採用を</a:t>
            </a:r>
            <a:r>
              <a:rPr lang="en-US" altLang="ja-JP" sz="1650" b="1" dirty="0" smtClean="0">
                <a:latin typeface="+mn-ea"/>
                <a:cs typeface="Yu Gothic Medium" charset="-128"/>
              </a:rPr>
              <a:t/>
            </a:r>
            <a:br>
              <a:rPr lang="en-US" altLang="ja-JP" sz="1650" b="1" dirty="0" smtClean="0">
                <a:latin typeface="+mn-ea"/>
                <a:cs typeface="Yu Gothic Medium" charset="-128"/>
              </a:rPr>
            </a:br>
            <a:r>
              <a:rPr lang="ja-JP" altLang="en-US" sz="1650" b="1" dirty="0" smtClean="0">
                <a:latin typeface="+mn-ea"/>
                <a:cs typeface="Yu Gothic Medium" charset="-128"/>
              </a:rPr>
              <a:t>総長のリーダーシップの下で継続する（大阪大学）</a:t>
            </a:r>
            <a:endParaRPr lang="en-US" altLang="ja-JP" sz="1650" b="1" dirty="0" smtClean="0">
              <a:latin typeface="+mn-ea"/>
              <a:cs typeface="Yu Gothic Medium" charset="-128"/>
            </a:endParaRPr>
          </a:p>
        </p:txBody>
      </p:sp>
    </p:spTree>
    <p:extLst>
      <p:ext uri="{BB962C8B-B14F-4D97-AF65-F5344CB8AC3E}">
        <p14:creationId xmlns:p14="http://schemas.microsoft.com/office/powerpoint/2010/main" val="160996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フリーフォーム 22"/>
          <p:cNvSpPr/>
          <p:nvPr/>
        </p:nvSpPr>
        <p:spPr>
          <a:xfrm rot="5400000">
            <a:off x="1799253" y="1476038"/>
            <a:ext cx="771588" cy="4068382"/>
          </a:xfrm>
          <a:custGeom>
            <a:avLst/>
            <a:gdLst>
              <a:gd name="connsiteX0" fmla="*/ 0 w 771588"/>
              <a:gd name="connsiteY0" fmla="*/ 3969279 h 4068382"/>
              <a:gd name="connsiteX1" fmla="*/ 0 w 771588"/>
              <a:gd name="connsiteY1" fmla="*/ 454074 h 4068382"/>
              <a:gd name="connsiteX2" fmla="*/ 99103 w 771588"/>
              <a:gd name="connsiteY2" fmla="*/ 354971 h 4068382"/>
              <a:gd name="connsiteX3" fmla="*/ 349222 w 771588"/>
              <a:gd name="connsiteY3" fmla="*/ 354971 h 4068382"/>
              <a:gd name="connsiteX4" fmla="*/ 610742 w 771588"/>
              <a:gd name="connsiteY4" fmla="*/ 0 h 4068382"/>
              <a:gd name="connsiteX5" fmla="*/ 536488 w 771588"/>
              <a:gd name="connsiteY5" fmla="*/ 354971 h 4068382"/>
              <a:gd name="connsiteX6" fmla="*/ 672485 w 771588"/>
              <a:gd name="connsiteY6" fmla="*/ 354971 h 4068382"/>
              <a:gd name="connsiteX7" fmla="*/ 771588 w 771588"/>
              <a:gd name="connsiteY7" fmla="*/ 454074 h 4068382"/>
              <a:gd name="connsiteX8" fmla="*/ 771588 w 771588"/>
              <a:gd name="connsiteY8" fmla="*/ 3969279 h 4068382"/>
              <a:gd name="connsiteX9" fmla="*/ 672485 w 771588"/>
              <a:gd name="connsiteY9" fmla="*/ 4068382 h 4068382"/>
              <a:gd name="connsiteX10" fmla="*/ 99103 w 771588"/>
              <a:gd name="connsiteY10" fmla="*/ 4068382 h 4068382"/>
              <a:gd name="connsiteX11" fmla="*/ 0 w 771588"/>
              <a:gd name="connsiteY11" fmla="*/ 3969279 h 4068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1588" h="4068382">
                <a:moveTo>
                  <a:pt x="0" y="3969279"/>
                </a:moveTo>
                <a:lnTo>
                  <a:pt x="0" y="454074"/>
                </a:lnTo>
                <a:cubicBezTo>
                  <a:pt x="0" y="399341"/>
                  <a:pt x="44370" y="354971"/>
                  <a:pt x="99103" y="354971"/>
                </a:cubicBezTo>
                <a:lnTo>
                  <a:pt x="349222" y="354971"/>
                </a:lnTo>
                <a:lnTo>
                  <a:pt x="610742" y="0"/>
                </a:lnTo>
                <a:lnTo>
                  <a:pt x="536488" y="354971"/>
                </a:lnTo>
                <a:lnTo>
                  <a:pt x="672485" y="354971"/>
                </a:lnTo>
                <a:cubicBezTo>
                  <a:pt x="727218" y="354971"/>
                  <a:pt x="771588" y="399341"/>
                  <a:pt x="771588" y="454074"/>
                </a:cubicBezTo>
                <a:lnTo>
                  <a:pt x="771588" y="3969279"/>
                </a:lnTo>
                <a:cubicBezTo>
                  <a:pt x="771588" y="4024012"/>
                  <a:pt x="727218" y="4068382"/>
                  <a:pt x="672485" y="4068382"/>
                </a:cubicBezTo>
                <a:lnTo>
                  <a:pt x="99103" y="4068382"/>
                </a:lnTo>
                <a:cubicBezTo>
                  <a:pt x="44370" y="4068382"/>
                  <a:pt x="0" y="4024012"/>
                  <a:pt x="0" y="3969279"/>
                </a:cubicBezTo>
                <a:close/>
              </a:path>
            </a:pathLst>
          </a:custGeom>
          <a:solidFill>
            <a:schemeClr val="bg1"/>
          </a:solidFill>
          <a:ln w="38100">
            <a:solidFill>
              <a:srgbClr val="DB5F5F"/>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ja-JP" altLang="en-US"/>
          </a:p>
        </p:txBody>
      </p:sp>
      <p:sp>
        <p:nvSpPr>
          <p:cNvPr id="27" name="フリーフォーム 26"/>
          <p:cNvSpPr/>
          <p:nvPr/>
        </p:nvSpPr>
        <p:spPr>
          <a:xfrm rot="4347923">
            <a:off x="1048379" y="3464577"/>
            <a:ext cx="2222755" cy="4132147"/>
          </a:xfrm>
          <a:custGeom>
            <a:avLst/>
            <a:gdLst>
              <a:gd name="connsiteX0" fmla="*/ 6159 w 2222755"/>
              <a:gd name="connsiteY0" fmla="*/ 3668457 h 4132147"/>
              <a:gd name="connsiteX1" fmla="*/ 1040645 w 2222755"/>
              <a:gd name="connsiteY1" fmla="*/ 394388 h 4132147"/>
              <a:gd name="connsiteX2" fmla="*/ 1206042 w 2222755"/>
              <a:gd name="connsiteY2" fmla="*/ 308414 h 4132147"/>
              <a:gd name="connsiteX3" fmla="*/ 1360117 w 2222755"/>
              <a:gd name="connsiteY3" fmla="*/ 357096 h 4132147"/>
              <a:gd name="connsiteX4" fmla="*/ 1437864 w 2222755"/>
              <a:gd name="connsiteY4" fmla="*/ 0 h 4132147"/>
              <a:gd name="connsiteX5" fmla="*/ 1527098 w 2222755"/>
              <a:gd name="connsiteY5" fmla="*/ 409856 h 4132147"/>
              <a:gd name="connsiteX6" fmla="*/ 2130622 w 2222755"/>
              <a:gd name="connsiteY6" fmla="*/ 600547 h 4132147"/>
              <a:gd name="connsiteX7" fmla="*/ 2216596 w 2222755"/>
              <a:gd name="connsiteY7" fmla="*/ 765945 h 4132147"/>
              <a:gd name="connsiteX8" fmla="*/ 1182110 w 2222755"/>
              <a:gd name="connsiteY8" fmla="*/ 4040015 h 4132147"/>
              <a:gd name="connsiteX9" fmla="*/ 1016713 w 2222755"/>
              <a:gd name="connsiteY9" fmla="*/ 4125988 h 4132147"/>
              <a:gd name="connsiteX10" fmla="*/ 92133 w 2222755"/>
              <a:gd name="connsiteY10" fmla="*/ 3833855 h 4132147"/>
              <a:gd name="connsiteX11" fmla="*/ 6159 w 2222755"/>
              <a:gd name="connsiteY11" fmla="*/ 3668457 h 4132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2755" h="4132147">
                <a:moveTo>
                  <a:pt x="6159" y="3668457"/>
                </a:moveTo>
                <a:lnTo>
                  <a:pt x="1040645" y="394388"/>
                </a:lnTo>
                <a:cubicBezTo>
                  <a:pt x="1062577" y="324973"/>
                  <a:pt x="1136628" y="286482"/>
                  <a:pt x="1206042" y="308414"/>
                </a:cubicBezTo>
                <a:lnTo>
                  <a:pt x="1360117" y="357096"/>
                </a:lnTo>
                <a:lnTo>
                  <a:pt x="1437864" y="0"/>
                </a:lnTo>
                <a:lnTo>
                  <a:pt x="1527098" y="409856"/>
                </a:lnTo>
                <a:lnTo>
                  <a:pt x="2130622" y="600547"/>
                </a:lnTo>
                <a:cubicBezTo>
                  <a:pt x="2200037" y="622480"/>
                  <a:pt x="2238528" y="696530"/>
                  <a:pt x="2216596" y="765945"/>
                </a:cubicBezTo>
                <a:lnTo>
                  <a:pt x="1182110" y="4040015"/>
                </a:lnTo>
                <a:cubicBezTo>
                  <a:pt x="1160178" y="4109429"/>
                  <a:pt x="1086127" y="4147920"/>
                  <a:pt x="1016713" y="4125988"/>
                </a:cubicBezTo>
                <a:lnTo>
                  <a:pt x="92133" y="3833855"/>
                </a:lnTo>
                <a:cubicBezTo>
                  <a:pt x="22718" y="3811922"/>
                  <a:pt x="-15773" y="3737872"/>
                  <a:pt x="6159" y="3668457"/>
                </a:cubicBezTo>
                <a:close/>
              </a:path>
            </a:pathLst>
          </a:custGeom>
          <a:solidFill>
            <a:schemeClr val="bg1"/>
          </a:solidFill>
          <a:ln w="38100">
            <a:solidFill>
              <a:srgbClr val="DB5F5F"/>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ja-JP" altLang="en-US"/>
          </a:p>
        </p:txBody>
      </p:sp>
      <p:sp>
        <p:nvSpPr>
          <p:cNvPr id="24" name="フリーフォーム 23"/>
          <p:cNvSpPr/>
          <p:nvPr/>
        </p:nvSpPr>
        <p:spPr>
          <a:xfrm rot="5400000">
            <a:off x="1822358" y="2382897"/>
            <a:ext cx="771589" cy="4088714"/>
          </a:xfrm>
          <a:custGeom>
            <a:avLst/>
            <a:gdLst>
              <a:gd name="connsiteX0" fmla="*/ 0 w 771589"/>
              <a:gd name="connsiteY0" fmla="*/ 3960113 h 4088714"/>
              <a:gd name="connsiteX1" fmla="*/ 0 w 771589"/>
              <a:gd name="connsiteY1" fmla="*/ 516843 h 4088714"/>
              <a:gd name="connsiteX2" fmla="*/ 128601 w 771589"/>
              <a:gd name="connsiteY2" fmla="*/ 388242 h 4088714"/>
              <a:gd name="connsiteX3" fmla="*/ 316094 w 771589"/>
              <a:gd name="connsiteY3" fmla="*/ 388242 h 4088714"/>
              <a:gd name="connsiteX4" fmla="*/ 400622 w 771589"/>
              <a:gd name="connsiteY4" fmla="*/ 0 h 4088714"/>
              <a:gd name="connsiteX5" fmla="*/ 485150 w 771589"/>
              <a:gd name="connsiteY5" fmla="*/ 388242 h 4088714"/>
              <a:gd name="connsiteX6" fmla="*/ 642988 w 771589"/>
              <a:gd name="connsiteY6" fmla="*/ 388242 h 4088714"/>
              <a:gd name="connsiteX7" fmla="*/ 771589 w 771589"/>
              <a:gd name="connsiteY7" fmla="*/ 516843 h 4088714"/>
              <a:gd name="connsiteX8" fmla="*/ 771589 w 771589"/>
              <a:gd name="connsiteY8" fmla="*/ 3960113 h 4088714"/>
              <a:gd name="connsiteX9" fmla="*/ 642988 w 771589"/>
              <a:gd name="connsiteY9" fmla="*/ 4088714 h 4088714"/>
              <a:gd name="connsiteX10" fmla="*/ 128601 w 771589"/>
              <a:gd name="connsiteY10" fmla="*/ 4088714 h 4088714"/>
              <a:gd name="connsiteX11" fmla="*/ 0 w 771589"/>
              <a:gd name="connsiteY11" fmla="*/ 3960113 h 408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1589" h="4088714">
                <a:moveTo>
                  <a:pt x="0" y="3960113"/>
                </a:moveTo>
                <a:lnTo>
                  <a:pt x="0" y="516843"/>
                </a:lnTo>
                <a:cubicBezTo>
                  <a:pt x="0" y="445819"/>
                  <a:pt x="57577" y="388242"/>
                  <a:pt x="128601" y="388242"/>
                </a:cubicBezTo>
                <a:lnTo>
                  <a:pt x="316094" y="388242"/>
                </a:lnTo>
                <a:lnTo>
                  <a:pt x="400622" y="0"/>
                </a:lnTo>
                <a:lnTo>
                  <a:pt x="485150" y="388242"/>
                </a:lnTo>
                <a:lnTo>
                  <a:pt x="642988" y="388242"/>
                </a:lnTo>
                <a:cubicBezTo>
                  <a:pt x="714012" y="388242"/>
                  <a:pt x="771589" y="445819"/>
                  <a:pt x="771589" y="516843"/>
                </a:cubicBezTo>
                <a:lnTo>
                  <a:pt x="771589" y="3960113"/>
                </a:lnTo>
                <a:cubicBezTo>
                  <a:pt x="771589" y="4031137"/>
                  <a:pt x="714012" y="4088714"/>
                  <a:pt x="642988" y="4088714"/>
                </a:cubicBezTo>
                <a:lnTo>
                  <a:pt x="128601" y="4088714"/>
                </a:lnTo>
                <a:cubicBezTo>
                  <a:pt x="57577" y="4088714"/>
                  <a:pt x="0" y="4031137"/>
                  <a:pt x="0" y="3960113"/>
                </a:cubicBezTo>
                <a:close/>
              </a:path>
            </a:pathLst>
          </a:custGeom>
          <a:solidFill>
            <a:schemeClr val="bg1"/>
          </a:solidFill>
          <a:ln w="38100">
            <a:solidFill>
              <a:srgbClr val="DB5F5F"/>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kumimoji="1" lang="ja-JP" altLang="en-US"/>
          </a:p>
        </p:txBody>
      </p:sp>
      <p:sp>
        <p:nvSpPr>
          <p:cNvPr id="15" name="正方形/長方形 14"/>
          <p:cNvSpPr/>
          <p:nvPr/>
        </p:nvSpPr>
        <p:spPr>
          <a:xfrm>
            <a:off x="0" y="694952"/>
            <a:ext cx="9144000" cy="1864874"/>
          </a:xfrm>
          <a:prstGeom prst="rect">
            <a:avLst/>
          </a:prstGeom>
          <a:solidFill>
            <a:srgbClr val="FFE4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3124" y="754236"/>
            <a:ext cx="8906608" cy="1785104"/>
          </a:xfrm>
          <a:prstGeom prst="rect">
            <a:avLst/>
          </a:prstGeom>
          <a:noFill/>
        </p:spPr>
        <p:txBody>
          <a:bodyPr wrap="square" rtlCol="0">
            <a:spAutoFit/>
          </a:bodyPr>
          <a:lstStyle/>
          <a:p>
            <a:pPr>
              <a:spcAft>
                <a:spcPts val="600"/>
              </a:spcAft>
            </a:pPr>
            <a:r>
              <a:rPr lang="ja-JP" altLang="en-US" b="1" dirty="0" smtClean="0">
                <a:solidFill>
                  <a:sysClr val="windowText" lastClr="000000"/>
                </a:solidFill>
                <a:latin typeface="+mn-ea"/>
                <a:cs typeface="Yu Gothic" charset="-128"/>
              </a:rPr>
              <a:t>委員長　　山西</a:t>
            </a: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弘一　　一般</a:t>
            </a:r>
            <a:r>
              <a:rPr lang="ja-JP" altLang="en-US" b="1" dirty="0">
                <a:solidFill>
                  <a:sysClr val="windowText" lastClr="000000"/>
                </a:solidFill>
                <a:latin typeface="+mn-ea"/>
                <a:cs typeface="Yu Gothic" charset="-128"/>
              </a:rPr>
              <a:t>財団法人阪大微生物病研究会・理事長	</a:t>
            </a:r>
          </a:p>
          <a:p>
            <a:pPr>
              <a:spcAft>
                <a:spcPts val="600"/>
              </a:spcAft>
            </a:pPr>
            <a:r>
              <a:rPr lang="ja-JP" altLang="en-US" b="1" dirty="0" smtClean="0">
                <a:solidFill>
                  <a:sysClr val="windowText" lastClr="000000"/>
                </a:solidFill>
                <a:latin typeface="+mn-ea"/>
                <a:cs typeface="Yu Gothic" charset="-128"/>
              </a:rPr>
              <a:t>　　　　　大石</a:t>
            </a:r>
            <a:r>
              <a:rPr lang="ja-JP" altLang="en-US" b="1" dirty="0">
                <a:solidFill>
                  <a:sysClr val="windowText" lastClr="000000"/>
                </a:solidFill>
                <a:latin typeface="+mn-ea"/>
                <a:cs typeface="Yu Gothic" charset="-128"/>
              </a:rPr>
              <a:t>　佳</a:t>
            </a:r>
            <a:r>
              <a:rPr lang="ja-JP" altLang="en-US" b="1" dirty="0" smtClean="0">
                <a:solidFill>
                  <a:sysClr val="windowText" lastClr="000000"/>
                </a:solidFill>
                <a:latin typeface="+mn-ea"/>
                <a:cs typeface="Yu Gothic" charset="-128"/>
              </a:rPr>
              <a:t>能子　株式</a:t>
            </a:r>
            <a:r>
              <a:rPr lang="ja-JP" altLang="en-US" b="1" dirty="0">
                <a:solidFill>
                  <a:sysClr val="windowText" lastClr="000000"/>
                </a:solidFill>
                <a:latin typeface="+mn-ea"/>
                <a:cs typeface="Yu Gothic" charset="-128"/>
              </a:rPr>
              <a:t>会社メディヴァ・代表取締役	</a:t>
            </a:r>
          </a:p>
          <a:p>
            <a:pPr>
              <a:spcAft>
                <a:spcPts val="600"/>
              </a:spcAft>
            </a:pP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鳥井</a:t>
            </a: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信吾　　サントリーホールディングス</a:t>
            </a:r>
            <a:r>
              <a:rPr lang="ja-JP" altLang="en-US" b="1" dirty="0">
                <a:solidFill>
                  <a:sysClr val="windowText" lastClr="000000"/>
                </a:solidFill>
                <a:latin typeface="+mn-ea"/>
                <a:cs typeface="Yu Gothic" charset="-128"/>
              </a:rPr>
              <a:t>株式会社・代表取締役</a:t>
            </a:r>
            <a:r>
              <a:rPr lang="ja-JP" altLang="en-US" b="1" dirty="0" smtClean="0">
                <a:solidFill>
                  <a:sysClr val="windowText" lastClr="000000"/>
                </a:solidFill>
                <a:latin typeface="+mn-ea"/>
                <a:cs typeface="Yu Gothic" charset="-128"/>
              </a:rPr>
              <a:t>副会長</a:t>
            </a:r>
            <a:endParaRPr lang="ja-JP" altLang="en-US" b="1" dirty="0">
              <a:solidFill>
                <a:sysClr val="windowText" lastClr="000000"/>
              </a:solidFill>
              <a:latin typeface="+mn-ea"/>
              <a:cs typeface="Yu Gothic" charset="-128"/>
            </a:endParaRPr>
          </a:p>
          <a:p>
            <a:pPr>
              <a:spcAft>
                <a:spcPts val="600"/>
              </a:spcAft>
            </a:pP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板東</a:t>
            </a: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久美子　消費者庁</a:t>
            </a:r>
            <a:r>
              <a:rPr lang="ja-JP" altLang="en-US" b="1" dirty="0">
                <a:solidFill>
                  <a:sysClr val="windowText" lastClr="000000"/>
                </a:solidFill>
                <a:latin typeface="+mn-ea"/>
                <a:cs typeface="Yu Gothic" charset="-128"/>
              </a:rPr>
              <a:t>・顧問	</a:t>
            </a:r>
          </a:p>
          <a:p>
            <a:pPr>
              <a:spcAft>
                <a:spcPts val="600"/>
              </a:spcAft>
            </a:pP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山崎</a:t>
            </a: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直子　　宇宙飛行士、立命</a:t>
            </a:r>
            <a:r>
              <a:rPr lang="ja-JP" altLang="en-US" b="1" dirty="0">
                <a:solidFill>
                  <a:sysClr val="windowText" lastClr="000000"/>
                </a:solidFill>
                <a:latin typeface="+mn-ea"/>
                <a:cs typeface="Yu Gothic" charset="-128"/>
              </a:rPr>
              <a:t>館大学及び女子美術大学・客員</a:t>
            </a:r>
            <a:r>
              <a:rPr lang="ja-JP" altLang="en-US" b="1" dirty="0" smtClean="0">
                <a:solidFill>
                  <a:sysClr val="windowText" lastClr="000000"/>
                </a:solidFill>
                <a:latin typeface="+mn-ea"/>
                <a:cs typeface="Yu Gothic" charset="-128"/>
              </a:rPr>
              <a:t>教授</a:t>
            </a:r>
            <a:endParaRPr kumimoji="1" lang="ja-JP" altLang="en-US" b="1" dirty="0">
              <a:solidFill>
                <a:sysClr val="windowText" lastClr="000000"/>
              </a:solidFill>
              <a:latin typeface="+mn-ea"/>
              <a:cs typeface="Yu Gothic" charset="-128"/>
            </a:endParaRPr>
          </a:p>
        </p:txBody>
      </p:sp>
      <p:sp>
        <p:nvSpPr>
          <p:cNvPr id="6" name="正方形/長方形 5"/>
          <p:cNvSpPr/>
          <p:nvPr/>
        </p:nvSpPr>
        <p:spPr>
          <a:xfrm>
            <a:off x="4320212" y="5653184"/>
            <a:ext cx="5070830" cy="569387"/>
          </a:xfrm>
          <a:prstGeom prst="rect">
            <a:avLst/>
          </a:prstGeom>
        </p:spPr>
        <p:txBody>
          <a:bodyPr wrap="square">
            <a:spAutoFit/>
          </a:bodyPr>
          <a:lstStyle/>
          <a:p>
            <a:r>
              <a:rPr lang="ja-JP" altLang="en-US" sz="1300" b="1" dirty="0">
                <a:latin typeface="+mn-ea"/>
                <a:cs typeface="Yu Gothic Medium" charset="-128"/>
              </a:rPr>
              <a:t>平成</a:t>
            </a:r>
            <a:r>
              <a:rPr lang="en-US" altLang="ja-JP" sz="1300" b="1" dirty="0">
                <a:latin typeface="+mn-ea"/>
                <a:cs typeface="Yu Gothic Medium" charset="-128"/>
              </a:rPr>
              <a:t>28</a:t>
            </a:r>
            <a:r>
              <a:rPr lang="ja-JP" altLang="en-US" sz="1300" b="1" dirty="0">
                <a:latin typeface="+mn-ea"/>
                <a:cs typeface="Yu Gothic Medium" charset="-128"/>
              </a:rPr>
              <a:t>年</a:t>
            </a:r>
            <a:r>
              <a:rPr lang="en-US" altLang="ja-JP" sz="1300" b="1" dirty="0">
                <a:latin typeface="+mn-ea"/>
                <a:cs typeface="Yu Gothic Medium" charset="-128"/>
              </a:rPr>
              <a:t>12</a:t>
            </a:r>
            <a:r>
              <a:rPr lang="ja-JP" altLang="en-US" sz="1300" b="1" dirty="0" smtClean="0">
                <a:latin typeface="+mn-ea"/>
                <a:cs typeface="Yu Gothic Medium" charset="-128"/>
              </a:rPr>
              <a:t>月</a:t>
            </a:r>
            <a:r>
              <a:rPr lang="en-US" altLang="ja-JP" sz="1300" b="1" dirty="0" smtClean="0">
                <a:latin typeface="+mn-ea"/>
                <a:cs typeface="Yu Gothic Medium" charset="-128"/>
              </a:rPr>
              <a:t>5</a:t>
            </a:r>
            <a:r>
              <a:rPr lang="ja-JP" altLang="en-US" sz="1300" b="1" dirty="0" smtClean="0">
                <a:latin typeface="+mn-ea"/>
                <a:cs typeface="Yu Gothic Medium" charset="-128"/>
              </a:rPr>
              <a:t>日</a:t>
            </a:r>
            <a:r>
              <a:rPr lang="en-US" altLang="ja-JP" sz="1300" b="1" dirty="0" smtClean="0">
                <a:latin typeface="+mn-ea"/>
                <a:cs typeface="Yu Gothic Medium" charset="-128"/>
              </a:rPr>
              <a:t> </a:t>
            </a:r>
            <a:r>
              <a:rPr lang="ja-JP" altLang="en-US" sz="1300" b="1" dirty="0" smtClean="0">
                <a:latin typeface="+mn-ea"/>
                <a:cs typeface="Yu Gothic Medium" charset="-128"/>
              </a:rPr>
              <a:t>大阪大学吹田キャンパスと東京オフィス</a:t>
            </a:r>
            <a:endParaRPr lang="en-US" altLang="ja-JP" sz="1300" b="1" dirty="0" smtClean="0">
              <a:latin typeface="+mn-ea"/>
              <a:cs typeface="Yu Gothic Medium" charset="-128"/>
            </a:endParaRPr>
          </a:p>
          <a:p>
            <a:pPr>
              <a:lnSpc>
                <a:spcPct val="150000"/>
              </a:lnSpc>
            </a:pPr>
            <a:r>
              <a:rPr lang="en-US" altLang="ja-JP" sz="1200" b="1" dirty="0" smtClean="0">
                <a:latin typeface="+mn-ea"/>
                <a:cs typeface="Yu Gothic Medium" charset="-128"/>
              </a:rPr>
              <a:t>(</a:t>
            </a:r>
            <a:r>
              <a:rPr lang="ja-JP" altLang="en-US" sz="1200" b="1" dirty="0" smtClean="0">
                <a:latin typeface="+mn-ea"/>
                <a:cs typeface="Yu Gothic Medium" charset="-128"/>
              </a:rPr>
              <a:t>テレビ会議システム利用</a:t>
            </a:r>
            <a:r>
              <a:rPr lang="en-US" altLang="ja-JP" sz="1200" b="1" dirty="0" smtClean="0">
                <a:latin typeface="+mn-ea"/>
                <a:cs typeface="Yu Gothic Medium" charset="-128"/>
              </a:rPr>
              <a:t>)</a:t>
            </a:r>
            <a:r>
              <a:rPr lang="ja-JP" altLang="en-US" sz="1200" b="1" dirty="0" smtClean="0">
                <a:latin typeface="+mn-ea"/>
                <a:cs typeface="Yu Gothic Medium" charset="-128"/>
              </a:rPr>
              <a:t>にて開催</a:t>
            </a:r>
            <a:endParaRPr lang="en-US" altLang="ja-JP" sz="1200" b="1" dirty="0" smtClean="0">
              <a:latin typeface="+mn-ea"/>
              <a:cs typeface="Yu Gothic Medium" charset="-128"/>
            </a:endParaRPr>
          </a:p>
        </p:txBody>
      </p:sp>
      <p:grpSp>
        <p:nvGrpSpPr>
          <p:cNvPr id="14" name="図形グループ 13"/>
          <p:cNvGrpSpPr/>
          <p:nvPr/>
        </p:nvGrpSpPr>
        <p:grpSpPr>
          <a:xfrm>
            <a:off x="4372897" y="3000534"/>
            <a:ext cx="4569084" cy="2450810"/>
            <a:chOff x="119826" y="3223545"/>
            <a:chExt cx="5296499" cy="2840988"/>
          </a:xfrm>
        </p:grpSpPr>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4429" t="24494" r="1726"/>
            <a:stretch/>
          </p:blipFill>
          <p:spPr>
            <a:xfrm>
              <a:off x="119826" y="3223545"/>
              <a:ext cx="5296499" cy="2840988"/>
            </a:xfrm>
            <a:prstGeom prst="rect">
              <a:avLst/>
            </a:prstGeom>
          </p:spPr>
        </p:pic>
        <p:pic>
          <p:nvPicPr>
            <p:cNvPr id="9" name="図 8"/>
            <p:cNvPicPr>
              <a:picLocks noChangeAspect="1"/>
            </p:cNvPicPr>
            <p:nvPr/>
          </p:nvPicPr>
          <p:blipFill>
            <a:blip r:embed="rId3"/>
            <a:stretch>
              <a:fillRect/>
            </a:stretch>
          </p:blipFill>
          <p:spPr>
            <a:xfrm rot="21446350">
              <a:off x="3888672" y="3946346"/>
              <a:ext cx="1175557" cy="609425"/>
            </a:xfrm>
            <a:prstGeom prst="rect">
              <a:avLst/>
            </a:prstGeom>
          </p:spPr>
        </p:pic>
      </p:grpSp>
      <p:sp>
        <p:nvSpPr>
          <p:cNvPr id="17" name="正方形/長方形 16"/>
          <p:cNvSpPr/>
          <p:nvPr/>
        </p:nvSpPr>
        <p:spPr>
          <a:xfrm>
            <a:off x="150858" y="2781549"/>
            <a:ext cx="3249568" cy="199155"/>
          </a:xfrm>
          <a:prstGeom prst="rect">
            <a:avLst/>
          </a:prstGeom>
          <a:solidFill>
            <a:srgbClr val="FDD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67035" y="2619661"/>
            <a:ext cx="3262432" cy="380873"/>
          </a:xfrm>
          <a:prstGeom prst="rect">
            <a:avLst/>
          </a:prstGeom>
        </p:spPr>
        <p:txBody>
          <a:bodyPr wrap="none">
            <a:spAutoFit/>
          </a:bodyPr>
          <a:lstStyle/>
          <a:p>
            <a:pPr>
              <a:lnSpc>
                <a:spcPts val="2200"/>
              </a:lnSpc>
              <a:spcAft>
                <a:spcPts val="600"/>
              </a:spcAft>
            </a:pPr>
            <a:r>
              <a:rPr lang="ja-JP" altLang="en-US" sz="2000" b="1" dirty="0" smtClean="0">
                <a:solidFill>
                  <a:srgbClr val="2D287F"/>
                </a:solidFill>
                <a:latin typeface="+mn-ea"/>
                <a:cs typeface="Yu Gothic" charset="-128"/>
              </a:rPr>
              <a:t>評価委員会からのコメント</a:t>
            </a:r>
            <a:endParaRPr lang="en-US" altLang="ja-JP" sz="2000" b="1" dirty="0">
              <a:solidFill>
                <a:srgbClr val="2D287F"/>
              </a:solidFill>
              <a:latin typeface="+mn-ea"/>
              <a:cs typeface="Yu Gothic" charset="-128"/>
            </a:endParaRPr>
          </a:p>
        </p:txBody>
      </p:sp>
      <p:sp>
        <p:nvSpPr>
          <p:cNvPr id="2" name="スライド番号プレースホルダー 1"/>
          <p:cNvSpPr>
            <a:spLocks noGrp="1"/>
          </p:cNvSpPr>
          <p:nvPr>
            <p:ph type="sldNum" sz="quarter" idx="12"/>
          </p:nvPr>
        </p:nvSpPr>
        <p:spPr/>
        <p:txBody>
          <a:bodyPr/>
          <a:lstStyle/>
          <a:p>
            <a:fld id="{40F18C9F-1A60-4E49-A00F-30C05259EEFC}" type="slidenum">
              <a:rPr kumimoji="1" lang="ja-JP" altLang="en-US" smtClean="0"/>
              <a:pPr/>
              <a:t>11</a:t>
            </a:fld>
            <a:endParaRPr kumimoji="1" lang="ja-JP" altLang="en-US"/>
          </a:p>
        </p:txBody>
      </p:sp>
      <p:sp>
        <p:nvSpPr>
          <p:cNvPr id="3" name="タイトル 2"/>
          <p:cNvSpPr>
            <a:spLocks noGrp="1"/>
          </p:cNvSpPr>
          <p:nvPr>
            <p:ph type="title"/>
          </p:nvPr>
        </p:nvSpPr>
        <p:spPr/>
        <p:txBody>
          <a:bodyPr/>
          <a:lstStyle/>
          <a:p>
            <a:r>
              <a:rPr lang="zh-TW" altLang="en-US" dirty="0"/>
              <a:t>外部評価</a:t>
            </a:r>
            <a:r>
              <a:rPr lang="zh-TW" altLang="en-US" dirty="0" smtClean="0"/>
              <a:t>委員会</a:t>
            </a:r>
            <a:endParaRPr kumimoji="1" lang="ja-JP" altLang="en-US" dirty="0"/>
          </a:p>
        </p:txBody>
      </p:sp>
      <p:sp>
        <p:nvSpPr>
          <p:cNvPr id="19" name="正方形/長方形 18"/>
          <p:cNvSpPr/>
          <p:nvPr/>
        </p:nvSpPr>
        <p:spPr>
          <a:xfrm>
            <a:off x="258759" y="3125373"/>
            <a:ext cx="3592569" cy="784830"/>
          </a:xfrm>
          <a:prstGeom prst="rect">
            <a:avLst/>
          </a:prstGeom>
        </p:spPr>
        <p:txBody>
          <a:bodyPr wrap="square">
            <a:spAutoFit/>
          </a:bodyPr>
          <a:lstStyle/>
          <a:p>
            <a:pPr>
              <a:lnSpc>
                <a:spcPts val="1800"/>
              </a:lnSpc>
              <a:spcAft>
                <a:spcPts val="600"/>
              </a:spcAft>
            </a:pPr>
            <a:r>
              <a:rPr lang="ja-JP" altLang="en-US" sz="1300" b="1" dirty="0" smtClean="0">
                <a:solidFill>
                  <a:sysClr val="windowText" lastClr="000000"/>
                </a:solidFill>
                <a:latin typeface="+mn-ea"/>
                <a:cs typeface="Yu Gothic Medium" charset="-128"/>
              </a:rPr>
              <a:t>産官学の</a:t>
            </a:r>
            <a:r>
              <a:rPr lang="ja-JP" altLang="en-US" sz="1300" b="1" dirty="0">
                <a:solidFill>
                  <a:sysClr val="windowText" lastClr="000000"/>
                </a:solidFill>
                <a:latin typeface="+mn-ea"/>
                <a:cs typeface="Yu Gothic Medium" charset="-128"/>
              </a:rPr>
              <a:t>多様な機関の特長を活かした新しい女性研究者の育成を目指すという</a:t>
            </a:r>
            <a:r>
              <a:rPr lang="ja-JP" altLang="en-US" sz="1300" b="1" u="sng" dirty="0">
                <a:solidFill>
                  <a:srgbClr val="C00000"/>
                </a:solidFill>
                <a:latin typeface="+mn-ea"/>
                <a:cs typeface="Yu Gothic Medium" charset="-128"/>
              </a:rPr>
              <a:t>取組は高く評価</a:t>
            </a:r>
            <a:r>
              <a:rPr lang="ja-JP" altLang="en-US" sz="1300" b="1" dirty="0">
                <a:solidFill>
                  <a:sysClr val="windowText" lastClr="000000"/>
                </a:solidFill>
                <a:latin typeface="+mn-ea"/>
                <a:cs typeface="Yu Gothic Medium" charset="-128"/>
              </a:rPr>
              <a:t>できる。</a:t>
            </a:r>
            <a:endParaRPr lang="en-US" altLang="ja-JP" sz="1300" b="1" dirty="0">
              <a:solidFill>
                <a:sysClr val="windowText" lastClr="000000"/>
              </a:solidFill>
              <a:latin typeface="+mn-ea"/>
              <a:cs typeface="Yu Gothic Medium" charset="-128"/>
            </a:endParaRPr>
          </a:p>
        </p:txBody>
      </p:sp>
      <p:sp>
        <p:nvSpPr>
          <p:cNvPr id="28" name="正方形/長方形 27"/>
          <p:cNvSpPr/>
          <p:nvPr/>
        </p:nvSpPr>
        <p:spPr>
          <a:xfrm>
            <a:off x="271698" y="4042399"/>
            <a:ext cx="3592569" cy="784830"/>
          </a:xfrm>
          <a:prstGeom prst="rect">
            <a:avLst/>
          </a:prstGeom>
        </p:spPr>
        <p:txBody>
          <a:bodyPr wrap="square">
            <a:spAutoFit/>
          </a:bodyPr>
          <a:lstStyle/>
          <a:p>
            <a:pPr>
              <a:lnSpc>
                <a:spcPts val="1800"/>
              </a:lnSpc>
              <a:spcAft>
                <a:spcPts val="600"/>
              </a:spcAft>
            </a:pPr>
            <a:r>
              <a:rPr lang="ja-JP" altLang="en-US" sz="1300" b="1" dirty="0">
                <a:solidFill>
                  <a:sysClr val="windowText" lastClr="000000"/>
                </a:solidFill>
                <a:latin typeface="+mn-ea"/>
                <a:cs typeface="Yu Gothic Medium" charset="-128"/>
              </a:rPr>
              <a:t>成果をあげるためには、組織全体の</a:t>
            </a:r>
            <a:r>
              <a:rPr lang="ja-JP" altLang="en-US" sz="1300" b="1" u="sng" dirty="0">
                <a:solidFill>
                  <a:srgbClr val="C00000"/>
                </a:solidFill>
                <a:latin typeface="+mn-ea"/>
                <a:cs typeface="Yu Gothic Medium" charset="-128"/>
              </a:rPr>
              <a:t>意識改革</a:t>
            </a:r>
            <a:r>
              <a:rPr lang="ja-JP" altLang="en-US" sz="1300" b="1" dirty="0">
                <a:latin typeface="+mn-ea"/>
                <a:cs typeface="Yu Gothic Medium" charset="-128"/>
              </a:rPr>
              <a:t>や</a:t>
            </a:r>
            <a:r>
              <a:rPr lang="ja-JP" altLang="en-US" sz="1300" b="1" u="sng" dirty="0">
                <a:solidFill>
                  <a:srgbClr val="C00000"/>
                </a:solidFill>
                <a:latin typeface="+mn-ea"/>
                <a:cs typeface="Yu Gothic Medium" charset="-128"/>
              </a:rPr>
              <a:t>働き方改革</a:t>
            </a:r>
            <a:r>
              <a:rPr lang="ja-JP" altLang="en-US" sz="1300" b="1" dirty="0">
                <a:latin typeface="+mn-ea"/>
                <a:cs typeface="Yu Gothic Medium" charset="-128"/>
              </a:rPr>
              <a:t>、また</a:t>
            </a:r>
            <a:r>
              <a:rPr lang="ja-JP" altLang="en-US" sz="1300" b="1" u="sng" dirty="0">
                <a:solidFill>
                  <a:srgbClr val="C00000"/>
                </a:solidFill>
                <a:latin typeface="+mn-ea"/>
                <a:cs typeface="Yu Gothic Medium" charset="-128"/>
              </a:rPr>
              <a:t>次世代への働きかけ</a:t>
            </a:r>
            <a:r>
              <a:rPr lang="ja-JP" altLang="en-US" sz="1300" b="1" dirty="0">
                <a:latin typeface="+mn-ea"/>
                <a:cs typeface="Yu Gothic Medium" charset="-128"/>
              </a:rPr>
              <a:t>が必要不可欠である。</a:t>
            </a:r>
            <a:endParaRPr lang="en-US" altLang="ja-JP" sz="1300" b="1" dirty="0">
              <a:latin typeface="+mn-ea"/>
              <a:cs typeface="Yu Gothic Medium" charset="-128"/>
            </a:endParaRPr>
          </a:p>
        </p:txBody>
      </p:sp>
      <p:sp>
        <p:nvSpPr>
          <p:cNvPr id="25" name="正方形/長方形 24"/>
          <p:cNvSpPr/>
          <p:nvPr/>
        </p:nvSpPr>
        <p:spPr>
          <a:xfrm>
            <a:off x="212264" y="4968243"/>
            <a:ext cx="3639063" cy="1246495"/>
          </a:xfrm>
          <a:prstGeom prst="rect">
            <a:avLst/>
          </a:prstGeom>
        </p:spPr>
        <p:txBody>
          <a:bodyPr wrap="square">
            <a:spAutoFit/>
          </a:bodyPr>
          <a:lstStyle/>
          <a:p>
            <a:pPr>
              <a:lnSpc>
                <a:spcPts val="1800"/>
              </a:lnSpc>
              <a:spcAft>
                <a:spcPts val="600"/>
              </a:spcAft>
            </a:pPr>
            <a:r>
              <a:rPr lang="ja-JP" altLang="en-US" sz="1300" b="1" dirty="0">
                <a:latin typeface="+mn-ea"/>
                <a:cs typeface="Yu Gothic Medium" charset="-128"/>
              </a:rPr>
              <a:t>男女を問わず、多様な考え方や知識、経験をもった人々を組織に取り込み、ライフステージに応じて、その</a:t>
            </a:r>
            <a:r>
              <a:rPr lang="ja-JP" altLang="en-US" sz="1300" b="1" u="sng" dirty="0">
                <a:solidFill>
                  <a:srgbClr val="C00000"/>
                </a:solidFill>
                <a:latin typeface="+mn-ea"/>
                <a:cs typeface="Yu Gothic Medium" charset="-128"/>
              </a:rPr>
              <a:t>一人ひとりの個性と能力が発揮できるダイバーシティ実現</a:t>
            </a:r>
            <a:r>
              <a:rPr lang="ja-JP" altLang="en-US" sz="1300" b="1" dirty="0">
                <a:latin typeface="+mn-ea"/>
                <a:cs typeface="Yu Gothic Medium" charset="-128"/>
              </a:rPr>
              <a:t>につながることを期待したい。</a:t>
            </a:r>
            <a:endParaRPr lang="en-US" altLang="ja-JP" sz="1300" b="1" dirty="0">
              <a:latin typeface="+mn-ea"/>
              <a:cs typeface="Yu Gothic Medium" charset="-128"/>
            </a:endParaRPr>
          </a:p>
        </p:txBody>
      </p:sp>
    </p:spTree>
    <p:extLst>
      <p:ext uri="{BB962C8B-B14F-4D97-AF65-F5344CB8AC3E}">
        <p14:creationId xmlns:p14="http://schemas.microsoft.com/office/powerpoint/2010/main" val="249803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3" name="グループ化 532"/>
          <p:cNvGrpSpPr/>
          <p:nvPr/>
        </p:nvGrpSpPr>
        <p:grpSpPr>
          <a:xfrm>
            <a:off x="682269" y="1836763"/>
            <a:ext cx="7772414" cy="3257309"/>
            <a:chOff x="682269" y="2314135"/>
            <a:chExt cx="7772414" cy="3257309"/>
          </a:xfrm>
        </p:grpSpPr>
        <p:sp>
          <p:nvSpPr>
            <p:cNvPr id="534" name="円/楕円 533"/>
            <p:cNvSpPr/>
            <p:nvPr/>
          </p:nvSpPr>
          <p:spPr>
            <a:xfrm>
              <a:off x="682269" y="2314135"/>
              <a:ext cx="7772414" cy="3257309"/>
            </a:xfrm>
            <a:prstGeom prst="ellipse">
              <a:avLst/>
            </a:prstGeom>
            <a:gradFill flip="none" rotWithShape="1">
              <a:gsLst>
                <a:gs pos="100000">
                  <a:srgbClr val="FFC000"/>
                </a:gs>
                <a:gs pos="70000">
                  <a:sysClr val="window" lastClr="FFFFFF"/>
                </a:gs>
              </a:gsLst>
              <a:path path="shape">
                <a:fillToRect l="50000" t="50000" r="50000" b="50000"/>
              </a:path>
              <a:tileRect/>
            </a:gra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メイリオ"/>
                <a:ea typeface="メイリオ"/>
                <a:cs typeface="+mn-cs"/>
              </a:endParaRPr>
            </a:p>
          </p:txBody>
        </p:sp>
        <p:sp>
          <p:nvSpPr>
            <p:cNvPr id="536" name="円/楕円 535"/>
            <p:cNvSpPr/>
            <p:nvPr/>
          </p:nvSpPr>
          <p:spPr>
            <a:xfrm>
              <a:off x="1222564" y="2403312"/>
              <a:ext cx="6694726" cy="2744518"/>
            </a:xfrm>
            <a:prstGeom prst="ellipse">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37" name="円/楕円 536"/>
            <p:cNvSpPr/>
            <p:nvPr/>
          </p:nvSpPr>
          <p:spPr>
            <a:xfrm>
              <a:off x="1674594" y="2486119"/>
              <a:ext cx="5793388" cy="2340062"/>
            </a:xfrm>
            <a:prstGeom prst="ellipse">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38" name="円/楕円 537"/>
            <p:cNvSpPr/>
            <p:nvPr/>
          </p:nvSpPr>
          <p:spPr>
            <a:xfrm>
              <a:off x="2052057" y="2562556"/>
              <a:ext cx="5035740" cy="2015054"/>
            </a:xfrm>
            <a:prstGeom prst="ellipse">
              <a:avLst/>
            </a:prstGeom>
            <a:noFill/>
            <a:ln w="1587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39" name="円/楕円 538"/>
            <p:cNvSpPr/>
            <p:nvPr/>
          </p:nvSpPr>
          <p:spPr>
            <a:xfrm>
              <a:off x="2376089" y="2638993"/>
              <a:ext cx="4389128" cy="1733380"/>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0" name="円/楕円 539"/>
            <p:cNvSpPr/>
            <p:nvPr/>
          </p:nvSpPr>
          <p:spPr>
            <a:xfrm>
              <a:off x="2649004" y="2702691"/>
              <a:ext cx="3833955" cy="1509485"/>
            </a:xfrm>
            <a:prstGeom prst="ellipse">
              <a:avLst/>
            </a:prstGeom>
            <a:noFill/>
            <a:ln w="1016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1" name="円/楕円 540"/>
            <p:cNvSpPr/>
            <p:nvPr/>
          </p:nvSpPr>
          <p:spPr>
            <a:xfrm>
              <a:off x="2896926" y="2766389"/>
              <a:ext cx="3344097" cy="1307257"/>
            </a:xfrm>
            <a:prstGeom prst="ellipse">
              <a:avLst/>
            </a:prstGeom>
            <a:noFill/>
            <a:ln w="889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2" name="円/楕円 541"/>
            <p:cNvSpPr/>
            <p:nvPr/>
          </p:nvSpPr>
          <p:spPr>
            <a:xfrm>
              <a:off x="3115639" y="2823716"/>
              <a:ext cx="2906491" cy="1141142"/>
            </a:xfrm>
            <a:prstGeom prst="ellipse">
              <a:avLst/>
            </a:prstGeom>
            <a:noFill/>
            <a:ln w="762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3" name="円/楕円 542"/>
            <p:cNvSpPr/>
            <p:nvPr/>
          </p:nvSpPr>
          <p:spPr>
            <a:xfrm>
              <a:off x="3288994" y="2874675"/>
              <a:ext cx="2560325" cy="996693"/>
            </a:xfrm>
            <a:prstGeom prst="ellipse">
              <a:avLst/>
            </a:prstGeom>
            <a:noFill/>
            <a:ln w="63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4" name="円/楕円 543"/>
            <p:cNvSpPr/>
            <p:nvPr/>
          </p:nvSpPr>
          <p:spPr>
            <a:xfrm>
              <a:off x="3440442" y="2919263"/>
              <a:ext cx="2253347" cy="873912"/>
            </a:xfrm>
            <a:prstGeom prst="ellipse">
              <a:avLst/>
            </a:prstGeom>
            <a:noFill/>
            <a:ln w="508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5" name="円/楕円 544"/>
            <p:cNvSpPr/>
            <p:nvPr/>
          </p:nvSpPr>
          <p:spPr>
            <a:xfrm>
              <a:off x="3585494" y="2957482"/>
              <a:ext cx="1965964" cy="772798"/>
            </a:xfrm>
            <a:prstGeom prst="ellipse">
              <a:avLst/>
            </a:prstGeom>
            <a:noFill/>
            <a:ln w="381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grpSp>
      <p:sp>
        <p:nvSpPr>
          <p:cNvPr id="828" name="上矢印 827"/>
          <p:cNvSpPr/>
          <p:nvPr/>
        </p:nvSpPr>
        <p:spPr>
          <a:xfrm>
            <a:off x="4104187" y="1347319"/>
            <a:ext cx="935626" cy="1152093"/>
          </a:xfrm>
          <a:prstGeom prst="upArrow">
            <a:avLst>
              <a:gd name="adj1" fmla="val 63719"/>
              <a:gd name="adj2" fmla="val 24168"/>
            </a:avLst>
          </a:prstGeom>
          <a:solidFill>
            <a:srgbClr val="FFC000"/>
          </a:solidFill>
          <a:ln w="25400" cap="flat" cmpd="sng" algn="ctr">
            <a:noFill/>
            <a:prstDash val="solid"/>
          </a:ln>
          <a:effectLst>
            <a:glow rad="63500">
              <a:sysClr val="window" lastClr="FFFFFF"/>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3" name="スライド番号プレースホルダー 2"/>
          <p:cNvSpPr>
            <a:spLocks noGrp="1"/>
          </p:cNvSpPr>
          <p:nvPr>
            <p:ph type="sldNum" sz="quarter" idx="12"/>
          </p:nvPr>
        </p:nvSpPr>
        <p:spPr/>
        <p:txBody>
          <a:bodyPr/>
          <a:lstStyle/>
          <a:p>
            <a:fld id="{40F18C9F-1A60-4E49-A00F-30C05259EEFC}" type="slidenum">
              <a:rPr kumimoji="1" lang="ja-JP" altLang="en-US" smtClean="0"/>
              <a:pPr/>
              <a:t>12</a:t>
            </a:fld>
            <a:endParaRPr kumimoji="1" lang="ja-JP" altLang="en-US"/>
          </a:p>
        </p:txBody>
      </p:sp>
      <p:sp>
        <p:nvSpPr>
          <p:cNvPr id="4" name="タイトル 3"/>
          <p:cNvSpPr>
            <a:spLocks noGrp="1"/>
          </p:cNvSpPr>
          <p:nvPr>
            <p:ph type="title"/>
          </p:nvPr>
        </p:nvSpPr>
        <p:spPr/>
        <p:txBody>
          <a:bodyPr/>
          <a:lstStyle/>
          <a:p>
            <a:r>
              <a:rPr lang="ja-JP" altLang="en-US" dirty="0"/>
              <a:t>指定国立</a:t>
            </a:r>
            <a:r>
              <a:rPr lang="ja-JP" altLang="en-US" dirty="0" smtClean="0"/>
              <a:t>大学制度に向けて</a:t>
            </a:r>
            <a:endParaRPr kumimoji="1" lang="ja-JP" altLang="en-US" dirty="0"/>
          </a:p>
        </p:txBody>
      </p:sp>
      <p:sp>
        <p:nvSpPr>
          <p:cNvPr id="564" name="円/楕円 563"/>
          <p:cNvSpPr/>
          <p:nvPr/>
        </p:nvSpPr>
        <p:spPr>
          <a:xfrm>
            <a:off x="3370743" y="3667848"/>
            <a:ext cx="2422800" cy="8784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black"/>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black"/>
              </a:solidFill>
              <a:effectLst/>
              <a:uLnTx/>
              <a:uFillTx/>
              <a:latin typeface="メイリオ"/>
              <a:ea typeface="メイリオ"/>
              <a:cs typeface="+mn-cs"/>
            </a:endParaRPr>
          </a:p>
        </p:txBody>
      </p:sp>
      <p:sp>
        <p:nvSpPr>
          <p:cNvPr id="565" name="円/楕円 216"/>
          <p:cNvSpPr/>
          <p:nvPr/>
        </p:nvSpPr>
        <p:spPr>
          <a:xfrm>
            <a:off x="3366879" y="3667260"/>
            <a:ext cx="2422484" cy="438309"/>
          </a:xfrm>
          <a:custGeom>
            <a:avLst/>
            <a:gdLst>
              <a:gd name="connsiteX0" fmla="*/ 0 w 2775600"/>
              <a:gd name="connsiteY0" fmla="*/ 502200 h 1004400"/>
              <a:gd name="connsiteX1" fmla="*/ 1387800 w 2775600"/>
              <a:gd name="connsiteY1" fmla="*/ 0 h 1004400"/>
              <a:gd name="connsiteX2" fmla="*/ 2775600 w 2775600"/>
              <a:gd name="connsiteY2" fmla="*/ 502200 h 1004400"/>
              <a:gd name="connsiteX3" fmla="*/ 1387800 w 2775600"/>
              <a:gd name="connsiteY3" fmla="*/ 1004400 h 1004400"/>
              <a:gd name="connsiteX4" fmla="*/ 0 w 2775600"/>
              <a:gd name="connsiteY4" fmla="*/ 502200 h 1004400"/>
              <a:gd name="connsiteX0" fmla="*/ 1387800 w 2775600"/>
              <a:gd name="connsiteY0" fmla="*/ 1004400 h 1095840"/>
              <a:gd name="connsiteX1" fmla="*/ 0 w 2775600"/>
              <a:gd name="connsiteY1" fmla="*/ 502200 h 1095840"/>
              <a:gd name="connsiteX2" fmla="*/ 1387800 w 2775600"/>
              <a:gd name="connsiteY2" fmla="*/ 0 h 1095840"/>
              <a:gd name="connsiteX3" fmla="*/ 2775600 w 2775600"/>
              <a:gd name="connsiteY3" fmla="*/ 502200 h 1095840"/>
              <a:gd name="connsiteX4" fmla="*/ 1479240 w 2775600"/>
              <a:gd name="connsiteY4" fmla="*/ 1095840 h 1095840"/>
              <a:gd name="connsiteX0" fmla="*/ 1387800 w 2775600"/>
              <a:gd name="connsiteY0" fmla="*/ 1004400 h 1004400"/>
              <a:gd name="connsiteX1" fmla="*/ 0 w 2775600"/>
              <a:gd name="connsiteY1" fmla="*/ 502200 h 1004400"/>
              <a:gd name="connsiteX2" fmla="*/ 1387800 w 2775600"/>
              <a:gd name="connsiteY2" fmla="*/ 0 h 1004400"/>
              <a:gd name="connsiteX3" fmla="*/ 2775600 w 2775600"/>
              <a:gd name="connsiteY3" fmla="*/ 502200 h 1004400"/>
              <a:gd name="connsiteX0" fmla="*/ 0 w 2775600"/>
              <a:gd name="connsiteY0" fmla="*/ 502200 h 502200"/>
              <a:gd name="connsiteX1" fmla="*/ 1387800 w 2775600"/>
              <a:gd name="connsiteY1" fmla="*/ 0 h 502200"/>
              <a:gd name="connsiteX2" fmla="*/ 2775600 w 2775600"/>
              <a:gd name="connsiteY2" fmla="*/ 502200 h 502200"/>
            </a:gdLst>
            <a:ahLst/>
            <a:cxnLst>
              <a:cxn ang="0">
                <a:pos x="connsiteX0" y="connsiteY0"/>
              </a:cxn>
              <a:cxn ang="0">
                <a:pos x="connsiteX1" y="connsiteY1"/>
              </a:cxn>
              <a:cxn ang="0">
                <a:pos x="connsiteX2" y="connsiteY2"/>
              </a:cxn>
            </a:cxnLst>
            <a:rect l="l" t="t" r="r" b="b"/>
            <a:pathLst>
              <a:path w="2775600" h="502200">
                <a:moveTo>
                  <a:pt x="0" y="502200"/>
                </a:moveTo>
                <a:cubicBezTo>
                  <a:pt x="0" y="224843"/>
                  <a:pt x="621339" y="0"/>
                  <a:pt x="1387800" y="0"/>
                </a:cubicBezTo>
                <a:cubicBezTo>
                  <a:pt x="2154261" y="0"/>
                  <a:pt x="2775600" y="224843"/>
                  <a:pt x="2775600" y="502200"/>
                </a:cubicBezTo>
              </a:path>
            </a:pathLst>
          </a:custGeom>
          <a:noFill/>
          <a:ln w="38100" cap="flat" cmpd="sng" algn="ctr">
            <a:solidFill>
              <a:srgbClr val="C0504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black"/>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black"/>
              </a:solidFill>
              <a:effectLst/>
              <a:uLnTx/>
              <a:uFillTx/>
              <a:latin typeface="メイリオ"/>
              <a:ea typeface="メイリオ"/>
              <a:cs typeface="+mn-cs"/>
            </a:endParaRPr>
          </a:p>
        </p:txBody>
      </p:sp>
      <p:grpSp>
        <p:nvGrpSpPr>
          <p:cNvPr id="566" name="グループ化 565"/>
          <p:cNvGrpSpPr/>
          <p:nvPr/>
        </p:nvGrpSpPr>
        <p:grpSpPr>
          <a:xfrm>
            <a:off x="2291909" y="3516650"/>
            <a:ext cx="4569490" cy="2715324"/>
            <a:chOff x="1954213" y="1919288"/>
            <a:chExt cx="5235575" cy="2857500"/>
          </a:xfrm>
          <a:gradFill>
            <a:gsLst>
              <a:gs pos="0">
                <a:srgbClr val="2667A2"/>
              </a:gs>
              <a:gs pos="100000">
                <a:srgbClr val="43BDE7"/>
              </a:gs>
            </a:gsLst>
            <a:lin ang="5400000" scaled="1"/>
          </a:gradFill>
        </p:grpSpPr>
        <p:sp>
          <p:nvSpPr>
            <p:cNvPr id="567" name="Freeform 5"/>
            <p:cNvSpPr>
              <a:spLocks/>
            </p:cNvSpPr>
            <p:nvPr/>
          </p:nvSpPr>
          <p:spPr bwMode="auto">
            <a:xfrm>
              <a:off x="4062413" y="2297113"/>
              <a:ext cx="511175" cy="593725"/>
            </a:xfrm>
            <a:custGeom>
              <a:avLst/>
              <a:gdLst>
                <a:gd name="T0" fmla="*/ 322 w 322"/>
                <a:gd name="T1" fmla="*/ 0 h 374"/>
                <a:gd name="T2" fmla="*/ 322 w 322"/>
                <a:gd name="T3" fmla="*/ 0 h 374"/>
                <a:gd name="T4" fmla="*/ 322 w 322"/>
                <a:gd name="T5" fmla="*/ 322 h 374"/>
                <a:gd name="T6" fmla="*/ 0 w 322"/>
                <a:gd name="T7" fmla="*/ 326 h 374"/>
                <a:gd name="T8" fmla="*/ 0 w 322"/>
                <a:gd name="T9" fmla="*/ 326 h 374"/>
                <a:gd name="T10" fmla="*/ 10 w 322"/>
                <a:gd name="T11" fmla="*/ 334 h 374"/>
                <a:gd name="T12" fmla="*/ 22 w 322"/>
                <a:gd name="T13" fmla="*/ 344 h 374"/>
                <a:gd name="T14" fmla="*/ 36 w 322"/>
                <a:gd name="T15" fmla="*/ 354 h 374"/>
                <a:gd name="T16" fmla="*/ 54 w 322"/>
                <a:gd name="T17" fmla="*/ 362 h 374"/>
                <a:gd name="T18" fmla="*/ 74 w 322"/>
                <a:gd name="T19" fmla="*/ 370 h 374"/>
                <a:gd name="T20" fmla="*/ 94 w 322"/>
                <a:gd name="T21" fmla="*/ 374 h 374"/>
                <a:gd name="T22" fmla="*/ 106 w 322"/>
                <a:gd name="T23" fmla="*/ 374 h 374"/>
                <a:gd name="T24" fmla="*/ 116 w 322"/>
                <a:gd name="T25" fmla="*/ 372 h 374"/>
                <a:gd name="T26" fmla="*/ 126 w 322"/>
                <a:gd name="T27" fmla="*/ 368 h 374"/>
                <a:gd name="T28" fmla="*/ 138 w 322"/>
                <a:gd name="T29" fmla="*/ 364 h 374"/>
                <a:gd name="T30" fmla="*/ 148 w 322"/>
                <a:gd name="T31" fmla="*/ 358 h 374"/>
                <a:gd name="T32" fmla="*/ 158 w 322"/>
                <a:gd name="T33" fmla="*/ 348 h 374"/>
                <a:gd name="T34" fmla="*/ 168 w 322"/>
                <a:gd name="T35" fmla="*/ 336 h 374"/>
                <a:gd name="T36" fmla="*/ 178 w 322"/>
                <a:gd name="T37" fmla="*/ 324 h 374"/>
                <a:gd name="T38" fmla="*/ 188 w 322"/>
                <a:gd name="T39" fmla="*/ 306 h 374"/>
                <a:gd name="T40" fmla="*/ 196 w 322"/>
                <a:gd name="T41" fmla="*/ 286 h 374"/>
                <a:gd name="T42" fmla="*/ 204 w 322"/>
                <a:gd name="T43" fmla="*/ 264 h 374"/>
                <a:gd name="T44" fmla="*/ 210 w 322"/>
                <a:gd name="T45" fmla="*/ 238 h 374"/>
                <a:gd name="T46" fmla="*/ 216 w 322"/>
                <a:gd name="T47" fmla="*/ 208 h 374"/>
                <a:gd name="T48" fmla="*/ 222 w 322"/>
                <a:gd name="T49" fmla="*/ 176 h 374"/>
                <a:gd name="T50" fmla="*/ 226 w 322"/>
                <a:gd name="T51" fmla="*/ 138 h 374"/>
                <a:gd name="T52" fmla="*/ 230 w 322"/>
                <a:gd name="T53" fmla="*/ 98 h 374"/>
                <a:gd name="T54" fmla="*/ 232 w 322"/>
                <a:gd name="T55" fmla="*/ 52 h 374"/>
                <a:gd name="T56" fmla="*/ 232 w 322"/>
                <a:gd name="T57" fmla="*/ 4 h 374"/>
                <a:gd name="T58" fmla="*/ 322 w 322"/>
                <a:gd name="T59"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2" h="374">
                  <a:moveTo>
                    <a:pt x="322" y="0"/>
                  </a:moveTo>
                  <a:lnTo>
                    <a:pt x="322" y="0"/>
                  </a:lnTo>
                  <a:lnTo>
                    <a:pt x="322" y="322"/>
                  </a:lnTo>
                  <a:lnTo>
                    <a:pt x="0" y="326"/>
                  </a:lnTo>
                  <a:lnTo>
                    <a:pt x="0" y="326"/>
                  </a:lnTo>
                  <a:lnTo>
                    <a:pt x="10" y="334"/>
                  </a:lnTo>
                  <a:lnTo>
                    <a:pt x="22" y="344"/>
                  </a:lnTo>
                  <a:lnTo>
                    <a:pt x="36" y="354"/>
                  </a:lnTo>
                  <a:lnTo>
                    <a:pt x="54" y="362"/>
                  </a:lnTo>
                  <a:lnTo>
                    <a:pt x="74" y="370"/>
                  </a:lnTo>
                  <a:lnTo>
                    <a:pt x="94" y="374"/>
                  </a:lnTo>
                  <a:lnTo>
                    <a:pt x="106" y="374"/>
                  </a:lnTo>
                  <a:lnTo>
                    <a:pt x="116" y="372"/>
                  </a:lnTo>
                  <a:lnTo>
                    <a:pt x="126" y="368"/>
                  </a:lnTo>
                  <a:lnTo>
                    <a:pt x="138" y="364"/>
                  </a:lnTo>
                  <a:lnTo>
                    <a:pt x="148" y="358"/>
                  </a:lnTo>
                  <a:lnTo>
                    <a:pt x="158" y="348"/>
                  </a:lnTo>
                  <a:lnTo>
                    <a:pt x="168" y="336"/>
                  </a:lnTo>
                  <a:lnTo>
                    <a:pt x="178" y="324"/>
                  </a:lnTo>
                  <a:lnTo>
                    <a:pt x="188" y="306"/>
                  </a:lnTo>
                  <a:lnTo>
                    <a:pt x="196" y="286"/>
                  </a:lnTo>
                  <a:lnTo>
                    <a:pt x="204" y="264"/>
                  </a:lnTo>
                  <a:lnTo>
                    <a:pt x="210" y="238"/>
                  </a:lnTo>
                  <a:lnTo>
                    <a:pt x="216" y="208"/>
                  </a:lnTo>
                  <a:lnTo>
                    <a:pt x="222" y="176"/>
                  </a:lnTo>
                  <a:lnTo>
                    <a:pt x="226" y="138"/>
                  </a:lnTo>
                  <a:lnTo>
                    <a:pt x="230" y="98"/>
                  </a:lnTo>
                  <a:lnTo>
                    <a:pt x="232" y="52"/>
                  </a:lnTo>
                  <a:lnTo>
                    <a:pt x="232" y="4"/>
                  </a:lnTo>
                  <a:lnTo>
                    <a:pt x="32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68" name="Freeform 6"/>
            <p:cNvSpPr>
              <a:spLocks/>
            </p:cNvSpPr>
            <p:nvPr/>
          </p:nvSpPr>
          <p:spPr bwMode="auto">
            <a:xfrm>
              <a:off x="3570288" y="2303463"/>
              <a:ext cx="860425" cy="631825"/>
            </a:xfrm>
            <a:custGeom>
              <a:avLst/>
              <a:gdLst>
                <a:gd name="T0" fmla="*/ 542 w 542"/>
                <a:gd name="T1" fmla="*/ 0 h 398"/>
                <a:gd name="T2" fmla="*/ 542 w 542"/>
                <a:gd name="T3" fmla="*/ 0 h 398"/>
                <a:gd name="T4" fmla="*/ 542 w 542"/>
                <a:gd name="T5" fmla="*/ 48 h 398"/>
                <a:gd name="T6" fmla="*/ 540 w 542"/>
                <a:gd name="T7" fmla="*/ 94 h 398"/>
                <a:gd name="T8" fmla="*/ 536 w 542"/>
                <a:gd name="T9" fmla="*/ 134 h 398"/>
                <a:gd name="T10" fmla="*/ 532 w 542"/>
                <a:gd name="T11" fmla="*/ 172 h 398"/>
                <a:gd name="T12" fmla="*/ 526 w 542"/>
                <a:gd name="T13" fmla="*/ 204 h 398"/>
                <a:gd name="T14" fmla="*/ 520 w 542"/>
                <a:gd name="T15" fmla="*/ 234 h 398"/>
                <a:gd name="T16" fmla="*/ 514 w 542"/>
                <a:gd name="T17" fmla="*/ 260 h 398"/>
                <a:gd name="T18" fmla="*/ 506 w 542"/>
                <a:gd name="T19" fmla="*/ 282 h 398"/>
                <a:gd name="T20" fmla="*/ 498 w 542"/>
                <a:gd name="T21" fmla="*/ 302 h 398"/>
                <a:gd name="T22" fmla="*/ 488 w 542"/>
                <a:gd name="T23" fmla="*/ 320 h 398"/>
                <a:gd name="T24" fmla="*/ 478 w 542"/>
                <a:gd name="T25" fmla="*/ 332 h 398"/>
                <a:gd name="T26" fmla="*/ 468 w 542"/>
                <a:gd name="T27" fmla="*/ 344 h 398"/>
                <a:gd name="T28" fmla="*/ 458 w 542"/>
                <a:gd name="T29" fmla="*/ 354 h 398"/>
                <a:gd name="T30" fmla="*/ 448 w 542"/>
                <a:gd name="T31" fmla="*/ 360 h 398"/>
                <a:gd name="T32" fmla="*/ 436 w 542"/>
                <a:gd name="T33" fmla="*/ 364 h 398"/>
                <a:gd name="T34" fmla="*/ 426 w 542"/>
                <a:gd name="T35" fmla="*/ 368 h 398"/>
                <a:gd name="T36" fmla="*/ 416 w 542"/>
                <a:gd name="T37" fmla="*/ 370 h 398"/>
                <a:gd name="T38" fmla="*/ 404 w 542"/>
                <a:gd name="T39" fmla="*/ 370 h 398"/>
                <a:gd name="T40" fmla="*/ 384 w 542"/>
                <a:gd name="T41" fmla="*/ 366 h 398"/>
                <a:gd name="T42" fmla="*/ 364 w 542"/>
                <a:gd name="T43" fmla="*/ 358 h 398"/>
                <a:gd name="T44" fmla="*/ 346 w 542"/>
                <a:gd name="T45" fmla="*/ 350 h 398"/>
                <a:gd name="T46" fmla="*/ 332 w 542"/>
                <a:gd name="T47" fmla="*/ 340 h 398"/>
                <a:gd name="T48" fmla="*/ 320 w 542"/>
                <a:gd name="T49" fmla="*/ 330 h 398"/>
                <a:gd name="T50" fmla="*/ 310 w 542"/>
                <a:gd name="T51" fmla="*/ 322 h 398"/>
                <a:gd name="T52" fmla="*/ 0 w 542"/>
                <a:gd name="T53" fmla="*/ 358 h 398"/>
                <a:gd name="T54" fmla="*/ 0 w 542"/>
                <a:gd name="T55" fmla="*/ 358 h 398"/>
                <a:gd name="T56" fmla="*/ 10 w 542"/>
                <a:gd name="T57" fmla="*/ 362 h 398"/>
                <a:gd name="T58" fmla="*/ 28 w 542"/>
                <a:gd name="T59" fmla="*/ 370 h 398"/>
                <a:gd name="T60" fmla="*/ 54 w 542"/>
                <a:gd name="T61" fmla="*/ 378 h 398"/>
                <a:gd name="T62" fmla="*/ 84 w 542"/>
                <a:gd name="T63" fmla="*/ 386 h 398"/>
                <a:gd name="T64" fmla="*/ 120 w 542"/>
                <a:gd name="T65" fmla="*/ 392 h 398"/>
                <a:gd name="T66" fmla="*/ 158 w 542"/>
                <a:gd name="T67" fmla="*/ 396 h 398"/>
                <a:gd name="T68" fmla="*/ 178 w 542"/>
                <a:gd name="T69" fmla="*/ 398 h 398"/>
                <a:gd name="T70" fmla="*/ 198 w 542"/>
                <a:gd name="T71" fmla="*/ 396 h 398"/>
                <a:gd name="T72" fmla="*/ 218 w 542"/>
                <a:gd name="T73" fmla="*/ 394 h 398"/>
                <a:gd name="T74" fmla="*/ 240 w 542"/>
                <a:gd name="T75" fmla="*/ 392 h 398"/>
                <a:gd name="T76" fmla="*/ 260 w 542"/>
                <a:gd name="T77" fmla="*/ 386 h 398"/>
                <a:gd name="T78" fmla="*/ 280 w 542"/>
                <a:gd name="T79" fmla="*/ 380 h 398"/>
                <a:gd name="T80" fmla="*/ 300 w 542"/>
                <a:gd name="T81" fmla="*/ 370 h 398"/>
                <a:gd name="T82" fmla="*/ 320 w 542"/>
                <a:gd name="T83" fmla="*/ 360 h 398"/>
                <a:gd name="T84" fmla="*/ 338 w 542"/>
                <a:gd name="T85" fmla="*/ 346 h 398"/>
                <a:gd name="T86" fmla="*/ 356 w 542"/>
                <a:gd name="T87" fmla="*/ 332 h 398"/>
                <a:gd name="T88" fmla="*/ 374 w 542"/>
                <a:gd name="T89" fmla="*/ 314 h 398"/>
                <a:gd name="T90" fmla="*/ 390 w 542"/>
                <a:gd name="T91" fmla="*/ 292 h 398"/>
                <a:gd name="T92" fmla="*/ 404 w 542"/>
                <a:gd name="T93" fmla="*/ 268 h 398"/>
                <a:gd name="T94" fmla="*/ 416 w 542"/>
                <a:gd name="T95" fmla="*/ 242 h 398"/>
                <a:gd name="T96" fmla="*/ 428 w 542"/>
                <a:gd name="T97" fmla="*/ 212 h 398"/>
                <a:gd name="T98" fmla="*/ 438 w 542"/>
                <a:gd name="T99" fmla="*/ 178 h 398"/>
                <a:gd name="T100" fmla="*/ 446 w 542"/>
                <a:gd name="T101" fmla="*/ 142 h 398"/>
                <a:gd name="T102" fmla="*/ 452 w 542"/>
                <a:gd name="T103" fmla="*/ 102 h 398"/>
                <a:gd name="T104" fmla="*/ 456 w 542"/>
                <a:gd name="T105" fmla="*/ 58 h 398"/>
                <a:gd name="T106" fmla="*/ 456 w 542"/>
                <a:gd name="T107" fmla="*/ 8 h 398"/>
                <a:gd name="T108" fmla="*/ 542 w 542"/>
                <a:gd name="T109"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2" h="398">
                  <a:moveTo>
                    <a:pt x="542" y="0"/>
                  </a:moveTo>
                  <a:lnTo>
                    <a:pt x="542" y="0"/>
                  </a:lnTo>
                  <a:lnTo>
                    <a:pt x="542" y="48"/>
                  </a:lnTo>
                  <a:lnTo>
                    <a:pt x="540" y="94"/>
                  </a:lnTo>
                  <a:lnTo>
                    <a:pt x="536" y="134"/>
                  </a:lnTo>
                  <a:lnTo>
                    <a:pt x="532" y="172"/>
                  </a:lnTo>
                  <a:lnTo>
                    <a:pt x="526" y="204"/>
                  </a:lnTo>
                  <a:lnTo>
                    <a:pt x="520" y="234"/>
                  </a:lnTo>
                  <a:lnTo>
                    <a:pt x="514" y="260"/>
                  </a:lnTo>
                  <a:lnTo>
                    <a:pt x="506" y="282"/>
                  </a:lnTo>
                  <a:lnTo>
                    <a:pt x="498" y="302"/>
                  </a:lnTo>
                  <a:lnTo>
                    <a:pt x="488" y="320"/>
                  </a:lnTo>
                  <a:lnTo>
                    <a:pt x="478" y="332"/>
                  </a:lnTo>
                  <a:lnTo>
                    <a:pt x="468" y="344"/>
                  </a:lnTo>
                  <a:lnTo>
                    <a:pt x="458" y="354"/>
                  </a:lnTo>
                  <a:lnTo>
                    <a:pt x="448" y="360"/>
                  </a:lnTo>
                  <a:lnTo>
                    <a:pt x="436" y="364"/>
                  </a:lnTo>
                  <a:lnTo>
                    <a:pt x="426" y="368"/>
                  </a:lnTo>
                  <a:lnTo>
                    <a:pt x="416" y="370"/>
                  </a:lnTo>
                  <a:lnTo>
                    <a:pt x="404" y="370"/>
                  </a:lnTo>
                  <a:lnTo>
                    <a:pt x="384" y="366"/>
                  </a:lnTo>
                  <a:lnTo>
                    <a:pt x="364" y="358"/>
                  </a:lnTo>
                  <a:lnTo>
                    <a:pt x="346" y="350"/>
                  </a:lnTo>
                  <a:lnTo>
                    <a:pt x="332" y="340"/>
                  </a:lnTo>
                  <a:lnTo>
                    <a:pt x="320" y="330"/>
                  </a:lnTo>
                  <a:lnTo>
                    <a:pt x="310" y="322"/>
                  </a:lnTo>
                  <a:lnTo>
                    <a:pt x="0" y="358"/>
                  </a:lnTo>
                  <a:lnTo>
                    <a:pt x="0" y="358"/>
                  </a:lnTo>
                  <a:lnTo>
                    <a:pt x="10" y="362"/>
                  </a:lnTo>
                  <a:lnTo>
                    <a:pt x="28" y="370"/>
                  </a:lnTo>
                  <a:lnTo>
                    <a:pt x="54" y="378"/>
                  </a:lnTo>
                  <a:lnTo>
                    <a:pt x="84" y="386"/>
                  </a:lnTo>
                  <a:lnTo>
                    <a:pt x="120" y="392"/>
                  </a:lnTo>
                  <a:lnTo>
                    <a:pt x="158" y="396"/>
                  </a:lnTo>
                  <a:lnTo>
                    <a:pt x="178" y="398"/>
                  </a:lnTo>
                  <a:lnTo>
                    <a:pt x="198" y="396"/>
                  </a:lnTo>
                  <a:lnTo>
                    <a:pt x="218" y="394"/>
                  </a:lnTo>
                  <a:lnTo>
                    <a:pt x="240" y="392"/>
                  </a:lnTo>
                  <a:lnTo>
                    <a:pt x="260" y="386"/>
                  </a:lnTo>
                  <a:lnTo>
                    <a:pt x="280" y="380"/>
                  </a:lnTo>
                  <a:lnTo>
                    <a:pt x="300" y="370"/>
                  </a:lnTo>
                  <a:lnTo>
                    <a:pt x="320" y="360"/>
                  </a:lnTo>
                  <a:lnTo>
                    <a:pt x="338" y="346"/>
                  </a:lnTo>
                  <a:lnTo>
                    <a:pt x="356" y="332"/>
                  </a:lnTo>
                  <a:lnTo>
                    <a:pt x="374" y="314"/>
                  </a:lnTo>
                  <a:lnTo>
                    <a:pt x="390" y="292"/>
                  </a:lnTo>
                  <a:lnTo>
                    <a:pt x="404" y="268"/>
                  </a:lnTo>
                  <a:lnTo>
                    <a:pt x="416" y="242"/>
                  </a:lnTo>
                  <a:lnTo>
                    <a:pt x="428" y="212"/>
                  </a:lnTo>
                  <a:lnTo>
                    <a:pt x="438" y="178"/>
                  </a:lnTo>
                  <a:lnTo>
                    <a:pt x="446" y="142"/>
                  </a:lnTo>
                  <a:lnTo>
                    <a:pt x="452" y="102"/>
                  </a:lnTo>
                  <a:lnTo>
                    <a:pt x="456" y="58"/>
                  </a:lnTo>
                  <a:lnTo>
                    <a:pt x="456" y="8"/>
                  </a:lnTo>
                  <a:lnTo>
                    <a:pt x="54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69" name="Freeform 7"/>
            <p:cNvSpPr>
              <a:spLocks/>
            </p:cNvSpPr>
            <p:nvPr/>
          </p:nvSpPr>
          <p:spPr bwMode="auto">
            <a:xfrm>
              <a:off x="3119438" y="2316163"/>
              <a:ext cx="1174750" cy="688975"/>
            </a:xfrm>
            <a:custGeom>
              <a:avLst/>
              <a:gdLst>
                <a:gd name="T0" fmla="*/ 740 w 740"/>
                <a:gd name="T1" fmla="*/ 0 h 434"/>
                <a:gd name="T2" fmla="*/ 740 w 740"/>
                <a:gd name="T3" fmla="*/ 0 h 434"/>
                <a:gd name="T4" fmla="*/ 740 w 740"/>
                <a:gd name="T5" fmla="*/ 50 h 434"/>
                <a:gd name="T6" fmla="*/ 736 w 740"/>
                <a:gd name="T7" fmla="*/ 94 h 434"/>
                <a:gd name="T8" fmla="*/ 730 w 740"/>
                <a:gd name="T9" fmla="*/ 134 h 434"/>
                <a:gd name="T10" fmla="*/ 722 w 740"/>
                <a:gd name="T11" fmla="*/ 170 h 434"/>
                <a:gd name="T12" fmla="*/ 712 w 740"/>
                <a:gd name="T13" fmla="*/ 204 h 434"/>
                <a:gd name="T14" fmla="*/ 700 w 740"/>
                <a:gd name="T15" fmla="*/ 234 h 434"/>
                <a:gd name="T16" fmla="*/ 688 w 740"/>
                <a:gd name="T17" fmla="*/ 260 h 434"/>
                <a:gd name="T18" fmla="*/ 674 w 740"/>
                <a:gd name="T19" fmla="*/ 284 h 434"/>
                <a:gd name="T20" fmla="*/ 658 w 740"/>
                <a:gd name="T21" fmla="*/ 306 h 434"/>
                <a:gd name="T22" fmla="*/ 640 w 740"/>
                <a:gd name="T23" fmla="*/ 324 h 434"/>
                <a:gd name="T24" fmla="*/ 622 w 740"/>
                <a:gd name="T25" fmla="*/ 338 h 434"/>
                <a:gd name="T26" fmla="*/ 604 w 740"/>
                <a:gd name="T27" fmla="*/ 352 h 434"/>
                <a:gd name="T28" fmla="*/ 584 w 740"/>
                <a:gd name="T29" fmla="*/ 362 h 434"/>
                <a:gd name="T30" fmla="*/ 564 w 740"/>
                <a:gd name="T31" fmla="*/ 372 h 434"/>
                <a:gd name="T32" fmla="*/ 544 w 740"/>
                <a:gd name="T33" fmla="*/ 378 h 434"/>
                <a:gd name="T34" fmla="*/ 524 w 740"/>
                <a:gd name="T35" fmla="*/ 384 h 434"/>
                <a:gd name="T36" fmla="*/ 502 w 740"/>
                <a:gd name="T37" fmla="*/ 386 h 434"/>
                <a:gd name="T38" fmla="*/ 482 w 740"/>
                <a:gd name="T39" fmla="*/ 388 h 434"/>
                <a:gd name="T40" fmla="*/ 462 w 740"/>
                <a:gd name="T41" fmla="*/ 390 h 434"/>
                <a:gd name="T42" fmla="*/ 442 w 740"/>
                <a:gd name="T43" fmla="*/ 388 h 434"/>
                <a:gd name="T44" fmla="*/ 404 w 740"/>
                <a:gd name="T45" fmla="*/ 384 h 434"/>
                <a:gd name="T46" fmla="*/ 368 w 740"/>
                <a:gd name="T47" fmla="*/ 378 h 434"/>
                <a:gd name="T48" fmla="*/ 338 w 740"/>
                <a:gd name="T49" fmla="*/ 370 h 434"/>
                <a:gd name="T50" fmla="*/ 312 w 740"/>
                <a:gd name="T51" fmla="*/ 362 h 434"/>
                <a:gd name="T52" fmla="*/ 294 w 740"/>
                <a:gd name="T53" fmla="*/ 354 h 434"/>
                <a:gd name="T54" fmla="*/ 284 w 740"/>
                <a:gd name="T55" fmla="*/ 350 h 434"/>
                <a:gd name="T56" fmla="*/ 0 w 740"/>
                <a:gd name="T57" fmla="*/ 408 h 434"/>
                <a:gd name="T58" fmla="*/ 0 w 740"/>
                <a:gd name="T59" fmla="*/ 408 h 434"/>
                <a:gd name="T60" fmla="*/ 20 w 740"/>
                <a:gd name="T61" fmla="*/ 414 h 434"/>
                <a:gd name="T62" fmla="*/ 52 w 740"/>
                <a:gd name="T63" fmla="*/ 420 h 434"/>
                <a:gd name="T64" fmla="*/ 92 w 740"/>
                <a:gd name="T65" fmla="*/ 426 h 434"/>
                <a:gd name="T66" fmla="*/ 138 w 740"/>
                <a:gd name="T67" fmla="*/ 430 h 434"/>
                <a:gd name="T68" fmla="*/ 190 w 740"/>
                <a:gd name="T69" fmla="*/ 434 h 434"/>
                <a:gd name="T70" fmla="*/ 246 w 740"/>
                <a:gd name="T71" fmla="*/ 432 h 434"/>
                <a:gd name="T72" fmla="*/ 274 w 740"/>
                <a:gd name="T73" fmla="*/ 430 h 434"/>
                <a:gd name="T74" fmla="*/ 304 w 740"/>
                <a:gd name="T75" fmla="*/ 426 h 434"/>
                <a:gd name="T76" fmla="*/ 332 w 740"/>
                <a:gd name="T77" fmla="*/ 422 h 434"/>
                <a:gd name="T78" fmla="*/ 362 w 740"/>
                <a:gd name="T79" fmla="*/ 414 h 434"/>
                <a:gd name="T80" fmla="*/ 390 w 740"/>
                <a:gd name="T81" fmla="*/ 406 h 434"/>
                <a:gd name="T82" fmla="*/ 420 w 740"/>
                <a:gd name="T83" fmla="*/ 398 h 434"/>
                <a:gd name="T84" fmla="*/ 448 w 740"/>
                <a:gd name="T85" fmla="*/ 386 h 434"/>
                <a:gd name="T86" fmla="*/ 474 w 740"/>
                <a:gd name="T87" fmla="*/ 372 h 434"/>
                <a:gd name="T88" fmla="*/ 500 w 740"/>
                <a:gd name="T89" fmla="*/ 358 h 434"/>
                <a:gd name="T90" fmla="*/ 524 w 740"/>
                <a:gd name="T91" fmla="*/ 340 h 434"/>
                <a:gd name="T92" fmla="*/ 548 w 740"/>
                <a:gd name="T93" fmla="*/ 320 h 434"/>
                <a:gd name="T94" fmla="*/ 570 w 740"/>
                <a:gd name="T95" fmla="*/ 298 h 434"/>
                <a:gd name="T96" fmla="*/ 590 w 740"/>
                <a:gd name="T97" fmla="*/ 272 h 434"/>
                <a:gd name="T98" fmla="*/ 608 w 740"/>
                <a:gd name="T99" fmla="*/ 244 h 434"/>
                <a:gd name="T100" fmla="*/ 622 w 740"/>
                <a:gd name="T101" fmla="*/ 214 h 434"/>
                <a:gd name="T102" fmla="*/ 636 w 740"/>
                <a:gd name="T103" fmla="*/ 182 h 434"/>
                <a:gd name="T104" fmla="*/ 646 w 740"/>
                <a:gd name="T105" fmla="*/ 146 h 434"/>
                <a:gd name="T106" fmla="*/ 654 w 740"/>
                <a:gd name="T107" fmla="*/ 106 h 434"/>
                <a:gd name="T108" fmla="*/ 660 w 740"/>
                <a:gd name="T109" fmla="*/ 64 h 434"/>
                <a:gd name="T110" fmla="*/ 662 w 740"/>
                <a:gd name="T111" fmla="*/ 16 h 434"/>
                <a:gd name="T112" fmla="*/ 740 w 740"/>
                <a:gd name="T11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0" h="434">
                  <a:moveTo>
                    <a:pt x="740" y="0"/>
                  </a:moveTo>
                  <a:lnTo>
                    <a:pt x="740" y="0"/>
                  </a:lnTo>
                  <a:lnTo>
                    <a:pt x="740" y="50"/>
                  </a:lnTo>
                  <a:lnTo>
                    <a:pt x="736" y="94"/>
                  </a:lnTo>
                  <a:lnTo>
                    <a:pt x="730" y="134"/>
                  </a:lnTo>
                  <a:lnTo>
                    <a:pt x="722" y="170"/>
                  </a:lnTo>
                  <a:lnTo>
                    <a:pt x="712" y="204"/>
                  </a:lnTo>
                  <a:lnTo>
                    <a:pt x="700" y="234"/>
                  </a:lnTo>
                  <a:lnTo>
                    <a:pt x="688" y="260"/>
                  </a:lnTo>
                  <a:lnTo>
                    <a:pt x="674" y="284"/>
                  </a:lnTo>
                  <a:lnTo>
                    <a:pt x="658" y="306"/>
                  </a:lnTo>
                  <a:lnTo>
                    <a:pt x="640" y="324"/>
                  </a:lnTo>
                  <a:lnTo>
                    <a:pt x="622" y="338"/>
                  </a:lnTo>
                  <a:lnTo>
                    <a:pt x="604" y="352"/>
                  </a:lnTo>
                  <a:lnTo>
                    <a:pt x="584" y="362"/>
                  </a:lnTo>
                  <a:lnTo>
                    <a:pt x="564" y="372"/>
                  </a:lnTo>
                  <a:lnTo>
                    <a:pt x="544" y="378"/>
                  </a:lnTo>
                  <a:lnTo>
                    <a:pt x="524" y="384"/>
                  </a:lnTo>
                  <a:lnTo>
                    <a:pt x="502" y="386"/>
                  </a:lnTo>
                  <a:lnTo>
                    <a:pt x="482" y="388"/>
                  </a:lnTo>
                  <a:lnTo>
                    <a:pt x="462" y="390"/>
                  </a:lnTo>
                  <a:lnTo>
                    <a:pt x="442" y="388"/>
                  </a:lnTo>
                  <a:lnTo>
                    <a:pt x="404" y="384"/>
                  </a:lnTo>
                  <a:lnTo>
                    <a:pt x="368" y="378"/>
                  </a:lnTo>
                  <a:lnTo>
                    <a:pt x="338" y="370"/>
                  </a:lnTo>
                  <a:lnTo>
                    <a:pt x="312" y="362"/>
                  </a:lnTo>
                  <a:lnTo>
                    <a:pt x="294" y="354"/>
                  </a:lnTo>
                  <a:lnTo>
                    <a:pt x="284" y="350"/>
                  </a:lnTo>
                  <a:lnTo>
                    <a:pt x="0" y="408"/>
                  </a:lnTo>
                  <a:lnTo>
                    <a:pt x="0" y="408"/>
                  </a:lnTo>
                  <a:lnTo>
                    <a:pt x="20" y="414"/>
                  </a:lnTo>
                  <a:lnTo>
                    <a:pt x="52" y="420"/>
                  </a:lnTo>
                  <a:lnTo>
                    <a:pt x="92" y="426"/>
                  </a:lnTo>
                  <a:lnTo>
                    <a:pt x="138" y="430"/>
                  </a:lnTo>
                  <a:lnTo>
                    <a:pt x="190" y="434"/>
                  </a:lnTo>
                  <a:lnTo>
                    <a:pt x="246" y="432"/>
                  </a:lnTo>
                  <a:lnTo>
                    <a:pt x="274" y="430"/>
                  </a:lnTo>
                  <a:lnTo>
                    <a:pt x="304" y="426"/>
                  </a:lnTo>
                  <a:lnTo>
                    <a:pt x="332" y="422"/>
                  </a:lnTo>
                  <a:lnTo>
                    <a:pt x="362" y="414"/>
                  </a:lnTo>
                  <a:lnTo>
                    <a:pt x="390" y="406"/>
                  </a:lnTo>
                  <a:lnTo>
                    <a:pt x="420" y="398"/>
                  </a:lnTo>
                  <a:lnTo>
                    <a:pt x="448" y="386"/>
                  </a:lnTo>
                  <a:lnTo>
                    <a:pt x="474" y="372"/>
                  </a:lnTo>
                  <a:lnTo>
                    <a:pt x="500" y="358"/>
                  </a:lnTo>
                  <a:lnTo>
                    <a:pt x="524" y="340"/>
                  </a:lnTo>
                  <a:lnTo>
                    <a:pt x="548" y="320"/>
                  </a:lnTo>
                  <a:lnTo>
                    <a:pt x="570" y="298"/>
                  </a:lnTo>
                  <a:lnTo>
                    <a:pt x="590" y="272"/>
                  </a:lnTo>
                  <a:lnTo>
                    <a:pt x="608" y="244"/>
                  </a:lnTo>
                  <a:lnTo>
                    <a:pt x="622" y="214"/>
                  </a:lnTo>
                  <a:lnTo>
                    <a:pt x="636" y="182"/>
                  </a:lnTo>
                  <a:lnTo>
                    <a:pt x="646" y="146"/>
                  </a:lnTo>
                  <a:lnTo>
                    <a:pt x="654" y="106"/>
                  </a:lnTo>
                  <a:lnTo>
                    <a:pt x="660" y="64"/>
                  </a:lnTo>
                  <a:lnTo>
                    <a:pt x="662" y="16"/>
                  </a:lnTo>
                  <a:lnTo>
                    <a:pt x="74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0" name="Freeform 8"/>
            <p:cNvSpPr>
              <a:spLocks/>
            </p:cNvSpPr>
            <p:nvPr/>
          </p:nvSpPr>
          <p:spPr bwMode="auto">
            <a:xfrm>
              <a:off x="2722563" y="2341563"/>
              <a:ext cx="1447800" cy="765175"/>
            </a:xfrm>
            <a:custGeom>
              <a:avLst/>
              <a:gdLst>
                <a:gd name="T0" fmla="*/ 912 w 912"/>
                <a:gd name="T1" fmla="*/ 0 h 482"/>
                <a:gd name="T2" fmla="*/ 912 w 912"/>
                <a:gd name="T3" fmla="*/ 0 h 482"/>
                <a:gd name="T4" fmla="*/ 910 w 912"/>
                <a:gd name="T5" fmla="*/ 48 h 482"/>
                <a:gd name="T6" fmla="*/ 904 w 912"/>
                <a:gd name="T7" fmla="*/ 90 h 482"/>
                <a:gd name="T8" fmla="*/ 896 w 912"/>
                <a:gd name="T9" fmla="*/ 130 h 482"/>
                <a:gd name="T10" fmla="*/ 886 w 912"/>
                <a:gd name="T11" fmla="*/ 166 h 482"/>
                <a:gd name="T12" fmla="*/ 872 w 912"/>
                <a:gd name="T13" fmla="*/ 198 h 482"/>
                <a:gd name="T14" fmla="*/ 858 w 912"/>
                <a:gd name="T15" fmla="*/ 228 h 482"/>
                <a:gd name="T16" fmla="*/ 840 w 912"/>
                <a:gd name="T17" fmla="*/ 256 h 482"/>
                <a:gd name="T18" fmla="*/ 820 w 912"/>
                <a:gd name="T19" fmla="*/ 282 h 482"/>
                <a:gd name="T20" fmla="*/ 798 w 912"/>
                <a:gd name="T21" fmla="*/ 304 h 482"/>
                <a:gd name="T22" fmla="*/ 774 w 912"/>
                <a:gd name="T23" fmla="*/ 324 h 482"/>
                <a:gd name="T24" fmla="*/ 750 w 912"/>
                <a:gd name="T25" fmla="*/ 342 h 482"/>
                <a:gd name="T26" fmla="*/ 724 w 912"/>
                <a:gd name="T27" fmla="*/ 356 h 482"/>
                <a:gd name="T28" fmla="*/ 698 w 912"/>
                <a:gd name="T29" fmla="*/ 370 h 482"/>
                <a:gd name="T30" fmla="*/ 670 w 912"/>
                <a:gd name="T31" fmla="*/ 382 h 482"/>
                <a:gd name="T32" fmla="*/ 640 w 912"/>
                <a:gd name="T33" fmla="*/ 390 h 482"/>
                <a:gd name="T34" fmla="*/ 612 w 912"/>
                <a:gd name="T35" fmla="*/ 398 h 482"/>
                <a:gd name="T36" fmla="*/ 582 w 912"/>
                <a:gd name="T37" fmla="*/ 406 h 482"/>
                <a:gd name="T38" fmla="*/ 554 w 912"/>
                <a:gd name="T39" fmla="*/ 410 h 482"/>
                <a:gd name="T40" fmla="*/ 524 w 912"/>
                <a:gd name="T41" fmla="*/ 414 h 482"/>
                <a:gd name="T42" fmla="*/ 496 w 912"/>
                <a:gd name="T43" fmla="*/ 416 h 482"/>
                <a:gd name="T44" fmla="*/ 440 w 912"/>
                <a:gd name="T45" fmla="*/ 418 h 482"/>
                <a:gd name="T46" fmla="*/ 388 w 912"/>
                <a:gd name="T47" fmla="*/ 414 h 482"/>
                <a:gd name="T48" fmla="*/ 342 w 912"/>
                <a:gd name="T49" fmla="*/ 410 h 482"/>
                <a:gd name="T50" fmla="*/ 302 w 912"/>
                <a:gd name="T51" fmla="*/ 404 h 482"/>
                <a:gd name="T52" fmla="*/ 270 w 912"/>
                <a:gd name="T53" fmla="*/ 398 h 482"/>
                <a:gd name="T54" fmla="*/ 250 w 912"/>
                <a:gd name="T55" fmla="*/ 392 h 482"/>
                <a:gd name="T56" fmla="*/ 0 w 912"/>
                <a:gd name="T57" fmla="*/ 470 h 482"/>
                <a:gd name="T58" fmla="*/ 0 w 912"/>
                <a:gd name="T59" fmla="*/ 470 h 482"/>
                <a:gd name="T60" fmla="*/ 36 w 912"/>
                <a:gd name="T61" fmla="*/ 476 h 482"/>
                <a:gd name="T62" fmla="*/ 84 w 912"/>
                <a:gd name="T63" fmla="*/ 480 h 482"/>
                <a:gd name="T64" fmla="*/ 140 w 912"/>
                <a:gd name="T65" fmla="*/ 482 h 482"/>
                <a:gd name="T66" fmla="*/ 202 w 912"/>
                <a:gd name="T67" fmla="*/ 482 h 482"/>
                <a:gd name="T68" fmla="*/ 270 w 912"/>
                <a:gd name="T69" fmla="*/ 478 h 482"/>
                <a:gd name="T70" fmla="*/ 340 w 912"/>
                <a:gd name="T71" fmla="*/ 470 h 482"/>
                <a:gd name="T72" fmla="*/ 376 w 912"/>
                <a:gd name="T73" fmla="*/ 464 h 482"/>
                <a:gd name="T74" fmla="*/ 412 w 912"/>
                <a:gd name="T75" fmla="*/ 458 h 482"/>
                <a:gd name="T76" fmla="*/ 448 w 912"/>
                <a:gd name="T77" fmla="*/ 450 h 482"/>
                <a:gd name="T78" fmla="*/ 484 w 912"/>
                <a:gd name="T79" fmla="*/ 440 h 482"/>
                <a:gd name="T80" fmla="*/ 520 w 912"/>
                <a:gd name="T81" fmla="*/ 428 h 482"/>
                <a:gd name="T82" fmla="*/ 554 w 912"/>
                <a:gd name="T83" fmla="*/ 416 h 482"/>
                <a:gd name="T84" fmla="*/ 588 w 912"/>
                <a:gd name="T85" fmla="*/ 400 h 482"/>
                <a:gd name="T86" fmla="*/ 620 w 912"/>
                <a:gd name="T87" fmla="*/ 384 h 482"/>
                <a:gd name="T88" fmla="*/ 650 w 912"/>
                <a:gd name="T89" fmla="*/ 366 h 482"/>
                <a:gd name="T90" fmla="*/ 680 w 912"/>
                <a:gd name="T91" fmla="*/ 346 h 482"/>
                <a:gd name="T92" fmla="*/ 708 w 912"/>
                <a:gd name="T93" fmla="*/ 324 h 482"/>
                <a:gd name="T94" fmla="*/ 734 w 912"/>
                <a:gd name="T95" fmla="*/ 300 h 482"/>
                <a:gd name="T96" fmla="*/ 758 w 912"/>
                <a:gd name="T97" fmla="*/ 274 h 482"/>
                <a:gd name="T98" fmla="*/ 778 w 912"/>
                <a:gd name="T99" fmla="*/ 246 h 482"/>
                <a:gd name="T100" fmla="*/ 796 w 912"/>
                <a:gd name="T101" fmla="*/ 214 h 482"/>
                <a:gd name="T102" fmla="*/ 812 w 912"/>
                <a:gd name="T103" fmla="*/ 182 h 482"/>
                <a:gd name="T104" fmla="*/ 824 w 912"/>
                <a:gd name="T105" fmla="*/ 146 h 482"/>
                <a:gd name="T106" fmla="*/ 834 w 912"/>
                <a:gd name="T107" fmla="*/ 108 h 482"/>
                <a:gd name="T108" fmla="*/ 840 w 912"/>
                <a:gd name="T109" fmla="*/ 66 h 482"/>
                <a:gd name="T110" fmla="*/ 842 w 912"/>
                <a:gd name="T111" fmla="*/ 22 h 482"/>
                <a:gd name="T112" fmla="*/ 912 w 912"/>
                <a:gd name="T11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2" h="482">
                  <a:moveTo>
                    <a:pt x="912" y="0"/>
                  </a:moveTo>
                  <a:lnTo>
                    <a:pt x="912" y="0"/>
                  </a:lnTo>
                  <a:lnTo>
                    <a:pt x="910" y="48"/>
                  </a:lnTo>
                  <a:lnTo>
                    <a:pt x="904" y="90"/>
                  </a:lnTo>
                  <a:lnTo>
                    <a:pt x="896" y="130"/>
                  </a:lnTo>
                  <a:lnTo>
                    <a:pt x="886" y="166"/>
                  </a:lnTo>
                  <a:lnTo>
                    <a:pt x="872" y="198"/>
                  </a:lnTo>
                  <a:lnTo>
                    <a:pt x="858" y="228"/>
                  </a:lnTo>
                  <a:lnTo>
                    <a:pt x="840" y="256"/>
                  </a:lnTo>
                  <a:lnTo>
                    <a:pt x="820" y="282"/>
                  </a:lnTo>
                  <a:lnTo>
                    <a:pt x="798" y="304"/>
                  </a:lnTo>
                  <a:lnTo>
                    <a:pt x="774" y="324"/>
                  </a:lnTo>
                  <a:lnTo>
                    <a:pt x="750" y="342"/>
                  </a:lnTo>
                  <a:lnTo>
                    <a:pt x="724" y="356"/>
                  </a:lnTo>
                  <a:lnTo>
                    <a:pt x="698" y="370"/>
                  </a:lnTo>
                  <a:lnTo>
                    <a:pt x="670" y="382"/>
                  </a:lnTo>
                  <a:lnTo>
                    <a:pt x="640" y="390"/>
                  </a:lnTo>
                  <a:lnTo>
                    <a:pt x="612" y="398"/>
                  </a:lnTo>
                  <a:lnTo>
                    <a:pt x="582" y="406"/>
                  </a:lnTo>
                  <a:lnTo>
                    <a:pt x="554" y="410"/>
                  </a:lnTo>
                  <a:lnTo>
                    <a:pt x="524" y="414"/>
                  </a:lnTo>
                  <a:lnTo>
                    <a:pt x="496" y="416"/>
                  </a:lnTo>
                  <a:lnTo>
                    <a:pt x="440" y="418"/>
                  </a:lnTo>
                  <a:lnTo>
                    <a:pt x="388" y="414"/>
                  </a:lnTo>
                  <a:lnTo>
                    <a:pt x="342" y="410"/>
                  </a:lnTo>
                  <a:lnTo>
                    <a:pt x="302" y="404"/>
                  </a:lnTo>
                  <a:lnTo>
                    <a:pt x="270" y="398"/>
                  </a:lnTo>
                  <a:lnTo>
                    <a:pt x="250" y="392"/>
                  </a:lnTo>
                  <a:lnTo>
                    <a:pt x="0" y="470"/>
                  </a:lnTo>
                  <a:lnTo>
                    <a:pt x="0" y="470"/>
                  </a:lnTo>
                  <a:lnTo>
                    <a:pt x="36" y="476"/>
                  </a:lnTo>
                  <a:lnTo>
                    <a:pt x="84" y="480"/>
                  </a:lnTo>
                  <a:lnTo>
                    <a:pt x="140" y="482"/>
                  </a:lnTo>
                  <a:lnTo>
                    <a:pt x="202" y="482"/>
                  </a:lnTo>
                  <a:lnTo>
                    <a:pt x="270" y="478"/>
                  </a:lnTo>
                  <a:lnTo>
                    <a:pt x="340" y="470"/>
                  </a:lnTo>
                  <a:lnTo>
                    <a:pt x="376" y="464"/>
                  </a:lnTo>
                  <a:lnTo>
                    <a:pt x="412" y="458"/>
                  </a:lnTo>
                  <a:lnTo>
                    <a:pt x="448" y="450"/>
                  </a:lnTo>
                  <a:lnTo>
                    <a:pt x="484" y="440"/>
                  </a:lnTo>
                  <a:lnTo>
                    <a:pt x="520" y="428"/>
                  </a:lnTo>
                  <a:lnTo>
                    <a:pt x="554" y="416"/>
                  </a:lnTo>
                  <a:lnTo>
                    <a:pt x="588" y="400"/>
                  </a:lnTo>
                  <a:lnTo>
                    <a:pt x="620" y="384"/>
                  </a:lnTo>
                  <a:lnTo>
                    <a:pt x="650" y="366"/>
                  </a:lnTo>
                  <a:lnTo>
                    <a:pt x="680" y="346"/>
                  </a:lnTo>
                  <a:lnTo>
                    <a:pt x="708" y="324"/>
                  </a:lnTo>
                  <a:lnTo>
                    <a:pt x="734" y="300"/>
                  </a:lnTo>
                  <a:lnTo>
                    <a:pt x="758" y="274"/>
                  </a:lnTo>
                  <a:lnTo>
                    <a:pt x="778" y="246"/>
                  </a:lnTo>
                  <a:lnTo>
                    <a:pt x="796" y="214"/>
                  </a:lnTo>
                  <a:lnTo>
                    <a:pt x="812" y="182"/>
                  </a:lnTo>
                  <a:lnTo>
                    <a:pt x="824" y="146"/>
                  </a:lnTo>
                  <a:lnTo>
                    <a:pt x="834" y="108"/>
                  </a:lnTo>
                  <a:lnTo>
                    <a:pt x="840" y="66"/>
                  </a:lnTo>
                  <a:lnTo>
                    <a:pt x="842" y="22"/>
                  </a:lnTo>
                  <a:lnTo>
                    <a:pt x="91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1" name="Freeform 9"/>
            <p:cNvSpPr>
              <a:spLocks/>
            </p:cNvSpPr>
            <p:nvPr/>
          </p:nvSpPr>
          <p:spPr bwMode="auto">
            <a:xfrm>
              <a:off x="2395538" y="2376488"/>
              <a:ext cx="1663700" cy="866775"/>
            </a:xfrm>
            <a:custGeom>
              <a:avLst/>
              <a:gdLst>
                <a:gd name="T0" fmla="*/ 1048 w 1048"/>
                <a:gd name="T1" fmla="*/ 0 h 546"/>
                <a:gd name="T2" fmla="*/ 1048 w 1048"/>
                <a:gd name="T3" fmla="*/ 0 h 546"/>
                <a:gd name="T4" fmla="*/ 1046 w 1048"/>
                <a:gd name="T5" fmla="*/ 44 h 546"/>
                <a:gd name="T6" fmla="*/ 1040 w 1048"/>
                <a:gd name="T7" fmla="*/ 86 h 546"/>
                <a:gd name="T8" fmla="*/ 1030 w 1048"/>
                <a:gd name="T9" fmla="*/ 124 h 546"/>
                <a:gd name="T10" fmla="*/ 1018 w 1048"/>
                <a:gd name="T11" fmla="*/ 160 h 546"/>
                <a:gd name="T12" fmla="*/ 1002 w 1048"/>
                <a:gd name="T13" fmla="*/ 192 h 546"/>
                <a:gd name="T14" fmla="*/ 984 w 1048"/>
                <a:gd name="T15" fmla="*/ 224 h 546"/>
                <a:gd name="T16" fmla="*/ 964 w 1048"/>
                <a:gd name="T17" fmla="*/ 252 h 546"/>
                <a:gd name="T18" fmla="*/ 940 w 1048"/>
                <a:gd name="T19" fmla="*/ 278 h 546"/>
                <a:gd name="T20" fmla="*/ 914 w 1048"/>
                <a:gd name="T21" fmla="*/ 302 h 546"/>
                <a:gd name="T22" fmla="*/ 886 w 1048"/>
                <a:gd name="T23" fmla="*/ 324 h 546"/>
                <a:gd name="T24" fmla="*/ 856 w 1048"/>
                <a:gd name="T25" fmla="*/ 344 h 546"/>
                <a:gd name="T26" fmla="*/ 826 w 1048"/>
                <a:gd name="T27" fmla="*/ 362 h 546"/>
                <a:gd name="T28" fmla="*/ 794 w 1048"/>
                <a:gd name="T29" fmla="*/ 378 h 546"/>
                <a:gd name="T30" fmla="*/ 760 w 1048"/>
                <a:gd name="T31" fmla="*/ 394 h 546"/>
                <a:gd name="T32" fmla="*/ 726 w 1048"/>
                <a:gd name="T33" fmla="*/ 406 h 546"/>
                <a:gd name="T34" fmla="*/ 690 w 1048"/>
                <a:gd name="T35" fmla="*/ 418 h 546"/>
                <a:gd name="T36" fmla="*/ 654 w 1048"/>
                <a:gd name="T37" fmla="*/ 428 h 546"/>
                <a:gd name="T38" fmla="*/ 618 w 1048"/>
                <a:gd name="T39" fmla="*/ 436 h 546"/>
                <a:gd name="T40" fmla="*/ 582 w 1048"/>
                <a:gd name="T41" fmla="*/ 442 h 546"/>
                <a:gd name="T42" fmla="*/ 546 w 1048"/>
                <a:gd name="T43" fmla="*/ 448 h 546"/>
                <a:gd name="T44" fmla="*/ 476 w 1048"/>
                <a:gd name="T45" fmla="*/ 456 h 546"/>
                <a:gd name="T46" fmla="*/ 408 w 1048"/>
                <a:gd name="T47" fmla="*/ 460 h 546"/>
                <a:gd name="T48" fmla="*/ 346 w 1048"/>
                <a:gd name="T49" fmla="*/ 460 h 546"/>
                <a:gd name="T50" fmla="*/ 290 w 1048"/>
                <a:gd name="T51" fmla="*/ 458 h 546"/>
                <a:gd name="T52" fmla="*/ 242 w 1048"/>
                <a:gd name="T53" fmla="*/ 454 h 546"/>
                <a:gd name="T54" fmla="*/ 206 w 1048"/>
                <a:gd name="T55" fmla="*/ 448 h 546"/>
                <a:gd name="T56" fmla="*/ 0 w 1048"/>
                <a:gd name="T57" fmla="*/ 542 h 546"/>
                <a:gd name="T58" fmla="*/ 0 w 1048"/>
                <a:gd name="T59" fmla="*/ 542 h 546"/>
                <a:gd name="T60" fmla="*/ 58 w 1048"/>
                <a:gd name="T61" fmla="*/ 546 h 546"/>
                <a:gd name="T62" fmla="*/ 124 w 1048"/>
                <a:gd name="T63" fmla="*/ 546 h 546"/>
                <a:gd name="T64" fmla="*/ 196 w 1048"/>
                <a:gd name="T65" fmla="*/ 544 h 546"/>
                <a:gd name="T66" fmla="*/ 274 w 1048"/>
                <a:gd name="T67" fmla="*/ 536 h 546"/>
                <a:gd name="T68" fmla="*/ 354 w 1048"/>
                <a:gd name="T69" fmla="*/ 526 h 546"/>
                <a:gd name="T70" fmla="*/ 436 w 1048"/>
                <a:gd name="T71" fmla="*/ 508 h 546"/>
                <a:gd name="T72" fmla="*/ 478 w 1048"/>
                <a:gd name="T73" fmla="*/ 498 h 546"/>
                <a:gd name="T74" fmla="*/ 520 w 1048"/>
                <a:gd name="T75" fmla="*/ 488 h 546"/>
                <a:gd name="T76" fmla="*/ 560 w 1048"/>
                <a:gd name="T77" fmla="*/ 474 h 546"/>
                <a:gd name="T78" fmla="*/ 600 w 1048"/>
                <a:gd name="T79" fmla="*/ 462 h 546"/>
                <a:gd name="T80" fmla="*/ 640 w 1048"/>
                <a:gd name="T81" fmla="*/ 446 h 546"/>
                <a:gd name="T82" fmla="*/ 678 w 1048"/>
                <a:gd name="T83" fmla="*/ 430 h 546"/>
                <a:gd name="T84" fmla="*/ 716 w 1048"/>
                <a:gd name="T85" fmla="*/ 410 h 546"/>
                <a:gd name="T86" fmla="*/ 752 w 1048"/>
                <a:gd name="T87" fmla="*/ 392 h 546"/>
                <a:gd name="T88" fmla="*/ 786 w 1048"/>
                <a:gd name="T89" fmla="*/ 370 h 546"/>
                <a:gd name="T90" fmla="*/ 818 w 1048"/>
                <a:gd name="T91" fmla="*/ 348 h 546"/>
                <a:gd name="T92" fmla="*/ 848 w 1048"/>
                <a:gd name="T93" fmla="*/ 322 h 546"/>
                <a:gd name="T94" fmla="*/ 876 w 1048"/>
                <a:gd name="T95" fmla="*/ 298 h 546"/>
                <a:gd name="T96" fmla="*/ 900 w 1048"/>
                <a:gd name="T97" fmla="*/ 270 h 546"/>
                <a:gd name="T98" fmla="*/ 924 w 1048"/>
                <a:gd name="T99" fmla="*/ 240 h 546"/>
                <a:gd name="T100" fmla="*/ 944 w 1048"/>
                <a:gd name="T101" fmla="*/ 210 h 546"/>
                <a:gd name="T102" fmla="*/ 960 w 1048"/>
                <a:gd name="T103" fmla="*/ 176 h 546"/>
                <a:gd name="T104" fmla="*/ 972 w 1048"/>
                <a:gd name="T105" fmla="*/ 142 h 546"/>
                <a:gd name="T106" fmla="*/ 982 w 1048"/>
                <a:gd name="T107" fmla="*/ 106 h 546"/>
                <a:gd name="T108" fmla="*/ 988 w 1048"/>
                <a:gd name="T109" fmla="*/ 66 h 546"/>
                <a:gd name="T110" fmla="*/ 990 w 1048"/>
                <a:gd name="T111" fmla="*/ 26 h 546"/>
                <a:gd name="T112" fmla="*/ 1048 w 1048"/>
                <a:gd name="T113"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8" h="546">
                  <a:moveTo>
                    <a:pt x="1048" y="0"/>
                  </a:moveTo>
                  <a:lnTo>
                    <a:pt x="1048" y="0"/>
                  </a:lnTo>
                  <a:lnTo>
                    <a:pt x="1046" y="44"/>
                  </a:lnTo>
                  <a:lnTo>
                    <a:pt x="1040" y="86"/>
                  </a:lnTo>
                  <a:lnTo>
                    <a:pt x="1030" y="124"/>
                  </a:lnTo>
                  <a:lnTo>
                    <a:pt x="1018" y="160"/>
                  </a:lnTo>
                  <a:lnTo>
                    <a:pt x="1002" y="192"/>
                  </a:lnTo>
                  <a:lnTo>
                    <a:pt x="984" y="224"/>
                  </a:lnTo>
                  <a:lnTo>
                    <a:pt x="964" y="252"/>
                  </a:lnTo>
                  <a:lnTo>
                    <a:pt x="940" y="278"/>
                  </a:lnTo>
                  <a:lnTo>
                    <a:pt x="914" y="302"/>
                  </a:lnTo>
                  <a:lnTo>
                    <a:pt x="886" y="324"/>
                  </a:lnTo>
                  <a:lnTo>
                    <a:pt x="856" y="344"/>
                  </a:lnTo>
                  <a:lnTo>
                    <a:pt x="826" y="362"/>
                  </a:lnTo>
                  <a:lnTo>
                    <a:pt x="794" y="378"/>
                  </a:lnTo>
                  <a:lnTo>
                    <a:pt x="760" y="394"/>
                  </a:lnTo>
                  <a:lnTo>
                    <a:pt x="726" y="406"/>
                  </a:lnTo>
                  <a:lnTo>
                    <a:pt x="690" y="418"/>
                  </a:lnTo>
                  <a:lnTo>
                    <a:pt x="654" y="428"/>
                  </a:lnTo>
                  <a:lnTo>
                    <a:pt x="618" y="436"/>
                  </a:lnTo>
                  <a:lnTo>
                    <a:pt x="582" y="442"/>
                  </a:lnTo>
                  <a:lnTo>
                    <a:pt x="546" y="448"/>
                  </a:lnTo>
                  <a:lnTo>
                    <a:pt x="476" y="456"/>
                  </a:lnTo>
                  <a:lnTo>
                    <a:pt x="408" y="460"/>
                  </a:lnTo>
                  <a:lnTo>
                    <a:pt x="346" y="460"/>
                  </a:lnTo>
                  <a:lnTo>
                    <a:pt x="290" y="458"/>
                  </a:lnTo>
                  <a:lnTo>
                    <a:pt x="242" y="454"/>
                  </a:lnTo>
                  <a:lnTo>
                    <a:pt x="206" y="448"/>
                  </a:lnTo>
                  <a:lnTo>
                    <a:pt x="0" y="542"/>
                  </a:lnTo>
                  <a:lnTo>
                    <a:pt x="0" y="542"/>
                  </a:lnTo>
                  <a:lnTo>
                    <a:pt x="58" y="546"/>
                  </a:lnTo>
                  <a:lnTo>
                    <a:pt x="124" y="546"/>
                  </a:lnTo>
                  <a:lnTo>
                    <a:pt x="196" y="544"/>
                  </a:lnTo>
                  <a:lnTo>
                    <a:pt x="274" y="536"/>
                  </a:lnTo>
                  <a:lnTo>
                    <a:pt x="354" y="526"/>
                  </a:lnTo>
                  <a:lnTo>
                    <a:pt x="436" y="508"/>
                  </a:lnTo>
                  <a:lnTo>
                    <a:pt x="478" y="498"/>
                  </a:lnTo>
                  <a:lnTo>
                    <a:pt x="520" y="488"/>
                  </a:lnTo>
                  <a:lnTo>
                    <a:pt x="560" y="474"/>
                  </a:lnTo>
                  <a:lnTo>
                    <a:pt x="600" y="462"/>
                  </a:lnTo>
                  <a:lnTo>
                    <a:pt x="640" y="446"/>
                  </a:lnTo>
                  <a:lnTo>
                    <a:pt x="678" y="430"/>
                  </a:lnTo>
                  <a:lnTo>
                    <a:pt x="716" y="410"/>
                  </a:lnTo>
                  <a:lnTo>
                    <a:pt x="752" y="392"/>
                  </a:lnTo>
                  <a:lnTo>
                    <a:pt x="786" y="370"/>
                  </a:lnTo>
                  <a:lnTo>
                    <a:pt x="818" y="348"/>
                  </a:lnTo>
                  <a:lnTo>
                    <a:pt x="848" y="322"/>
                  </a:lnTo>
                  <a:lnTo>
                    <a:pt x="876" y="298"/>
                  </a:lnTo>
                  <a:lnTo>
                    <a:pt x="900" y="270"/>
                  </a:lnTo>
                  <a:lnTo>
                    <a:pt x="924" y="240"/>
                  </a:lnTo>
                  <a:lnTo>
                    <a:pt x="944" y="210"/>
                  </a:lnTo>
                  <a:lnTo>
                    <a:pt x="960" y="176"/>
                  </a:lnTo>
                  <a:lnTo>
                    <a:pt x="972" y="142"/>
                  </a:lnTo>
                  <a:lnTo>
                    <a:pt x="982" y="106"/>
                  </a:lnTo>
                  <a:lnTo>
                    <a:pt x="988" y="66"/>
                  </a:lnTo>
                  <a:lnTo>
                    <a:pt x="990" y="26"/>
                  </a:lnTo>
                  <a:lnTo>
                    <a:pt x="1048"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2" name="Freeform 10"/>
            <p:cNvSpPr>
              <a:spLocks/>
            </p:cNvSpPr>
            <p:nvPr/>
          </p:nvSpPr>
          <p:spPr bwMode="auto">
            <a:xfrm>
              <a:off x="2154238" y="2417763"/>
              <a:ext cx="1812925" cy="990600"/>
            </a:xfrm>
            <a:custGeom>
              <a:avLst/>
              <a:gdLst>
                <a:gd name="T0" fmla="*/ 1142 w 1142"/>
                <a:gd name="T1" fmla="*/ 0 h 624"/>
                <a:gd name="T2" fmla="*/ 1142 w 1142"/>
                <a:gd name="T3" fmla="*/ 0 h 624"/>
                <a:gd name="T4" fmla="*/ 1140 w 1142"/>
                <a:gd name="T5" fmla="*/ 40 h 624"/>
                <a:gd name="T6" fmla="*/ 1134 w 1142"/>
                <a:gd name="T7" fmla="*/ 80 h 624"/>
                <a:gd name="T8" fmla="*/ 1124 w 1142"/>
                <a:gd name="T9" fmla="*/ 116 h 624"/>
                <a:gd name="T10" fmla="*/ 1112 w 1142"/>
                <a:gd name="T11" fmla="*/ 150 h 624"/>
                <a:gd name="T12" fmla="*/ 1096 w 1142"/>
                <a:gd name="T13" fmla="*/ 184 h 624"/>
                <a:gd name="T14" fmla="*/ 1076 w 1142"/>
                <a:gd name="T15" fmla="*/ 214 h 624"/>
                <a:gd name="T16" fmla="*/ 1052 w 1142"/>
                <a:gd name="T17" fmla="*/ 244 h 624"/>
                <a:gd name="T18" fmla="*/ 1028 w 1142"/>
                <a:gd name="T19" fmla="*/ 272 h 624"/>
                <a:gd name="T20" fmla="*/ 1000 w 1142"/>
                <a:gd name="T21" fmla="*/ 296 h 624"/>
                <a:gd name="T22" fmla="*/ 970 w 1142"/>
                <a:gd name="T23" fmla="*/ 322 h 624"/>
                <a:gd name="T24" fmla="*/ 938 w 1142"/>
                <a:gd name="T25" fmla="*/ 344 h 624"/>
                <a:gd name="T26" fmla="*/ 904 w 1142"/>
                <a:gd name="T27" fmla="*/ 366 h 624"/>
                <a:gd name="T28" fmla="*/ 868 w 1142"/>
                <a:gd name="T29" fmla="*/ 384 h 624"/>
                <a:gd name="T30" fmla="*/ 830 w 1142"/>
                <a:gd name="T31" fmla="*/ 404 h 624"/>
                <a:gd name="T32" fmla="*/ 792 w 1142"/>
                <a:gd name="T33" fmla="*/ 420 h 624"/>
                <a:gd name="T34" fmla="*/ 752 w 1142"/>
                <a:gd name="T35" fmla="*/ 436 h 624"/>
                <a:gd name="T36" fmla="*/ 712 w 1142"/>
                <a:gd name="T37" fmla="*/ 448 h 624"/>
                <a:gd name="T38" fmla="*/ 672 w 1142"/>
                <a:gd name="T39" fmla="*/ 462 h 624"/>
                <a:gd name="T40" fmla="*/ 630 w 1142"/>
                <a:gd name="T41" fmla="*/ 472 h 624"/>
                <a:gd name="T42" fmla="*/ 588 w 1142"/>
                <a:gd name="T43" fmla="*/ 482 h 624"/>
                <a:gd name="T44" fmla="*/ 506 w 1142"/>
                <a:gd name="T45" fmla="*/ 500 h 624"/>
                <a:gd name="T46" fmla="*/ 426 w 1142"/>
                <a:gd name="T47" fmla="*/ 510 h 624"/>
                <a:gd name="T48" fmla="*/ 348 w 1142"/>
                <a:gd name="T49" fmla="*/ 518 h 624"/>
                <a:gd name="T50" fmla="*/ 276 w 1142"/>
                <a:gd name="T51" fmla="*/ 520 h 624"/>
                <a:gd name="T52" fmla="*/ 210 w 1142"/>
                <a:gd name="T53" fmla="*/ 520 h 624"/>
                <a:gd name="T54" fmla="*/ 152 w 1142"/>
                <a:gd name="T55" fmla="*/ 516 h 624"/>
                <a:gd name="T56" fmla="*/ 0 w 1142"/>
                <a:gd name="T57" fmla="*/ 624 h 624"/>
                <a:gd name="T58" fmla="*/ 0 w 1142"/>
                <a:gd name="T59" fmla="*/ 624 h 624"/>
                <a:gd name="T60" fmla="*/ 36 w 1142"/>
                <a:gd name="T61" fmla="*/ 624 h 624"/>
                <a:gd name="T62" fmla="*/ 76 w 1142"/>
                <a:gd name="T63" fmla="*/ 624 h 624"/>
                <a:gd name="T64" fmla="*/ 156 w 1142"/>
                <a:gd name="T65" fmla="*/ 618 h 624"/>
                <a:gd name="T66" fmla="*/ 244 w 1142"/>
                <a:gd name="T67" fmla="*/ 608 h 624"/>
                <a:gd name="T68" fmla="*/ 334 w 1142"/>
                <a:gd name="T69" fmla="*/ 592 h 624"/>
                <a:gd name="T70" fmla="*/ 424 w 1142"/>
                <a:gd name="T71" fmla="*/ 572 h 624"/>
                <a:gd name="T72" fmla="*/ 470 w 1142"/>
                <a:gd name="T73" fmla="*/ 560 h 624"/>
                <a:gd name="T74" fmla="*/ 516 w 1142"/>
                <a:gd name="T75" fmla="*/ 548 h 624"/>
                <a:gd name="T76" fmla="*/ 562 w 1142"/>
                <a:gd name="T77" fmla="*/ 532 h 624"/>
                <a:gd name="T78" fmla="*/ 606 w 1142"/>
                <a:gd name="T79" fmla="*/ 518 h 624"/>
                <a:gd name="T80" fmla="*/ 650 w 1142"/>
                <a:gd name="T81" fmla="*/ 500 h 624"/>
                <a:gd name="T82" fmla="*/ 694 w 1142"/>
                <a:gd name="T83" fmla="*/ 482 h 624"/>
                <a:gd name="T84" fmla="*/ 736 w 1142"/>
                <a:gd name="T85" fmla="*/ 464 h 624"/>
                <a:gd name="T86" fmla="*/ 776 w 1142"/>
                <a:gd name="T87" fmla="*/ 442 h 624"/>
                <a:gd name="T88" fmla="*/ 816 w 1142"/>
                <a:gd name="T89" fmla="*/ 420 h 624"/>
                <a:gd name="T90" fmla="*/ 852 w 1142"/>
                <a:gd name="T91" fmla="*/ 398 h 624"/>
                <a:gd name="T92" fmla="*/ 888 w 1142"/>
                <a:gd name="T93" fmla="*/ 374 h 624"/>
                <a:gd name="T94" fmla="*/ 922 w 1142"/>
                <a:gd name="T95" fmla="*/ 348 h 624"/>
                <a:gd name="T96" fmla="*/ 954 w 1142"/>
                <a:gd name="T97" fmla="*/ 322 h 624"/>
                <a:gd name="T98" fmla="*/ 982 w 1142"/>
                <a:gd name="T99" fmla="*/ 294 h 624"/>
                <a:gd name="T100" fmla="*/ 1008 w 1142"/>
                <a:gd name="T101" fmla="*/ 266 h 624"/>
                <a:gd name="T102" fmla="*/ 1032 w 1142"/>
                <a:gd name="T103" fmla="*/ 236 h 624"/>
                <a:gd name="T104" fmla="*/ 1052 w 1142"/>
                <a:gd name="T105" fmla="*/ 204 h 624"/>
                <a:gd name="T106" fmla="*/ 1068 w 1142"/>
                <a:gd name="T107" fmla="*/ 172 h 624"/>
                <a:gd name="T108" fmla="*/ 1082 w 1142"/>
                <a:gd name="T109" fmla="*/ 138 h 624"/>
                <a:gd name="T110" fmla="*/ 1092 w 1142"/>
                <a:gd name="T111" fmla="*/ 104 h 624"/>
                <a:gd name="T112" fmla="*/ 1098 w 1142"/>
                <a:gd name="T113" fmla="*/ 68 h 624"/>
                <a:gd name="T114" fmla="*/ 1100 w 1142"/>
                <a:gd name="T115" fmla="*/ 30 h 624"/>
                <a:gd name="T116" fmla="*/ 1142 w 1142"/>
                <a:gd name="T11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2" h="624">
                  <a:moveTo>
                    <a:pt x="1142" y="0"/>
                  </a:moveTo>
                  <a:lnTo>
                    <a:pt x="1142" y="0"/>
                  </a:lnTo>
                  <a:lnTo>
                    <a:pt x="1140" y="40"/>
                  </a:lnTo>
                  <a:lnTo>
                    <a:pt x="1134" y="80"/>
                  </a:lnTo>
                  <a:lnTo>
                    <a:pt x="1124" y="116"/>
                  </a:lnTo>
                  <a:lnTo>
                    <a:pt x="1112" y="150"/>
                  </a:lnTo>
                  <a:lnTo>
                    <a:pt x="1096" y="184"/>
                  </a:lnTo>
                  <a:lnTo>
                    <a:pt x="1076" y="214"/>
                  </a:lnTo>
                  <a:lnTo>
                    <a:pt x="1052" y="244"/>
                  </a:lnTo>
                  <a:lnTo>
                    <a:pt x="1028" y="272"/>
                  </a:lnTo>
                  <a:lnTo>
                    <a:pt x="1000" y="296"/>
                  </a:lnTo>
                  <a:lnTo>
                    <a:pt x="970" y="322"/>
                  </a:lnTo>
                  <a:lnTo>
                    <a:pt x="938" y="344"/>
                  </a:lnTo>
                  <a:lnTo>
                    <a:pt x="904" y="366"/>
                  </a:lnTo>
                  <a:lnTo>
                    <a:pt x="868" y="384"/>
                  </a:lnTo>
                  <a:lnTo>
                    <a:pt x="830" y="404"/>
                  </a:lnTo>
                  <a:lnTo>
                    <a:pt x="792" y="420"/>
                  </a:lnTo>
                  <a:lnTo>
                    <a:pt x="752" y="436"/>
                  </a:lnTo>
                  <a:lnTo>
                    <a:pt x="712" y="448"/>
                  </a:lnTo>
                  <a:lnTo>
                    <a:pt x="672" y="462"/>
                  </a:lnTo>
                  <a:lnTo>
                    <a:pt x="630" y="472"/>
                  </a:lnTo>
                  <a:lnTo>
                    <a:pt x="588" y="482"/>
                  </a:lnTo>
                  <a:lnTo>
                    <a:pt x="506" y="500"/>
                  </a:lnTo>
                  <a:lnTo>
                    <a:pt x="426" y="510"/>
                  </a:lnTo>
                  <a:lnTo>
                    <a:pt x="348" y="518"/>
                  </a:lnTo>
                  <a:lnTo>
                    <a:pt x="276" y="520"/>
                  </a:lnTo>
                  <a:lnTo>
                    <a:pt x="210" y="520"/>
                  </a:lnTo>
                  <a:lnTo>
                    <a:pt x="152" y="516"/>
                  </a:lnTo>
                  <a:lnTo>
                    <a:pt x="0" y="624"/>
                  </a:lnTo>
                  <a:lnTo>
                    <a:pt x="0" y="624"/>
                  </a:lnTo>
                  <a:lnTo>
                    <a:pt x="36" y="624"/>
                  </a:lnTo>
                  <a:lnTo>
                    <a:pt x="76" y="624"/>
                  </a:lnTo>
                  <a:lnTo>
                    <a:pt x="156" y="618"/>
                  </a:lnTo>
                  <a:lnTo>
                    <a:pt x="244" y="608"/>
                  </a:lnTo>
                  <a:lnTo>
                    <a:pt x="334" y="592"/>
                  </a:lnTo>
                  <a:lnTo>
                    <a:pt x="424" y="572"/>
                  </a:lnTo>
                  <a:lnTo>
                    <a:pt x="470" y="560"/>
                  </a:lnTo>
                  <a:lnTo>
                    <a:pt x="516" y="548"/>
                  </a:lnTo>
                  <a:lnTo>
                    <a:pt x="562" y="532"/>
                  </a:lnTo>
                  <a:lnTo>
                    <a:pt x="606" y="518"/>
                  </a:lnTo>
                  <a:lnTo>
                    <a:pt x="650" y="500"/>
                  </a:lnTo>
                  <a:lnTo>
                    <a:pt x="694" y="482"/>
                  </a:lnTo>
                  <a:lnTo>
                    <a:pt x="736" y="464"/>
                  </a:lnTo>
                  <a:lnTo>
                    <a:pt x="776" y="442"/>
                  </a:lnTo>
                  <a:lnTo>
                    <a:pt x="816" y="420"/>
                  </a:lnTo>
                  <a:lnTo>
                    <a:pt x="852" y="398"/>
                  </a:lnTo>
                  <a:lnTo>
                    <a:pt x="888" y="374"/>
                  </a:lnTo>
                  <a:lnTo>
                    <a:pt x="922" y="348"/>
                  </a:lnTo>
                  <a:lnTo>
                    <a:pt x="954" y="322"/>
                  </a:lnTo>
                  <a:lnTo>
                    <a:pt x="982" y="294"/>
                  </a:lnTo>
                  <a:lnTo>
                    <a:pt x="1008" y="266"/>
                  </a:lnTo>
                  <a:lnTo>
                    <a:pt x="1032" y="236"/>
                  </a:lnTo>
                  <a:lnTo>
                    <a:pt x="1052" y="204"/>
                  </a:lnTo>
                  <a:lnTo>
                    <a:pt x="1068" y="172"/>
                  </a:lnTo>
                  <a:lnTo>
                    <a:pt x="1082" y="138"/>
                  </a:lnTo>
                  <a:lnTo>
                    <a:pt x="1092" y="104"/>
                  </a:lnTo>
                  <a:lnTo>
                    <a:pt x="1098" y="68"/>
                  </a:lnTo>
                  <a:lnTo>
                    <a:pt x="1100" y="30"/>
                  </a:lnTo>
                  <a:lnTo>
                    <a:pt x="114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3" name="Freeform 11"/>
            <p:cNvSpPr>
              <a:spLocks/>
            </p:cNvSpPr>
            <p:nvPr/>
          </p:nvSpPr>
          <p:spPr bwMode="auto">
            <a:xfrm>
              <a:off x="2005013" y="2465388"/>
              <a:ext cx="1895475" cy="1127125"/>
            </a:xfrm>
            <a:custGeom>
              <a:avLst/>
              <a:gdLst>
                <a:gd name="T0" fmla="*/ 1194 w 1194"/>
                <a:gd name="T1" fmla="*/ 0 h 710"/>
                <a:gd name="T2" fmla="*/ 1186 w 1194"/>
                <a:gd name="T3" fmla="*/ 74 h 710"/>
                <a:gd name="T4" fmla="*/ 1162 w 1194"/>
                <a:gd name="T5" fmla="*/ 142 h 710"/>
                <a:gd name="T6" fmla="*/ 1126 w 1194"/>
                <a:gd name="T7" fmla="*/ 206 h 710"/>
                <a:gd name="T8" fmla="*/ 1076 w 1194"/>
                <a:gd name="T9" fmla="*/ 264 h 710"/>
                <a:gd name="T10" fmla="*/ 1016 w 1194"/>
                <a:gd name="T11" fmla="*/ 318 h 710"/>
                <a:gd name="T12" fmla="*/ 946 w 1194"/>
                <a:gd name="T13" fmla="*/ 368 h 710"/>
                <a:gd name="T14" fmla="*/ 870 w 1194"/>
                <a:gd name="T15" fmla="*/ 412 h 710"/>
                <a:gd name="T16" fmla="*/ 788 w 1194"/>
                <a:gd name="T17" fmla="*/ 452 h 710"/>
                <a:gd name="T18" fmla="*/ 700 w 1194"/>
                <a:gd name="T19" fmla="*/ 488 h 710"/>
                <a:gd name="T20" fmla="*/ 610 w 1194"/>
                <a:gd name="T21" fmla="*/ 518 h 710"/>
                <a:gd name="T22" fmla="*/ 518 w 1194"/>
                <a:gd name="T23" fmla="*/ 542 h 710"/>
                <a:gd name="T24" fmla="*/ 338 w 1194"/>
                <a:gd name="T25" fmla="*/ 578 h 710"/>
                <a:gd name="T26" fmla="*/ 170 w 1194"/>
                <a:gd name="T27" fmla="*/ 594 h 710"/>
                <a:gd name="T28" fmla="*/ 94 w 1194"/>
                <a:gd name="T29" fmla="*/ 594 h 710"/>
                <a:gd name="T30" fmla="*/ 0 w 1194"/>
                <a:gd name="T31" fmla="*/ 710 h 710"/>
                <a:gd name="T32" fmla="*/ 92 w 1194"/>
                <a:gd name="T33" fmla="*/ 704 h 710"/>
                <a:gd name="T34" fmla="*/ 186 w 1194"/>
                <a:gd name="T35" fmla="*/ 690 h 710"/>
                <a:gd name="T36" fmla="*/ 284 w 1194"/>
                <a:gd name="T37" fmla="*/ 672 h 710"/>
                <a:gd name="T38" fmla="*/ 382 w 1194"/>
                <a:gd name="T39" fmla="*/ 648 h 710"/>
                <a:gd name="T40" fmla="*/ 482 w 1194"/>
                <a:gd name="T41" fmla="*/ 618 h 710"/>
                <a:gd name="T42" fmla="*/ 578 w 1194"/>
                <a:gd name="T43" fmla="*/ 584 h 710"/>
                <a:gd name="T44" fmla="*/ 672 w 1194"/>
                <a:gd name="T45" fmla="*/ 544 h 710"/>
                <a:gd name="T46" fmla="*/ 762 w 1194"/>
                <a:gd name="T47" fmla="*/ 502 h 710"/>
                <a:gd name="T48" fmla="*/ 846 w 1194"/>
                <a:gd name="T49" fmla="*/ 454 h 710"/>
                <a:gd name="T50" fmla="*/ 924 w 1194"/>
                <a:gd name="T51" fmla="*/ 402 h 710"/>
                <a:gd name="T52" fmla="*/ 994 w 1194"/>
                <a:gd name="T53" fmla="*/ 348 h 710"/>
                <a:gd name="T54" fmla="*/ 1052 w 1194"/>
                <a:gd name="T55" fmla="*/ 290 h 710"/>
                <a:gd name="T56" fmla="*/ 1102 w 1194"/>
                <a:gd name="T57" fmla="*/ 230 h 710"/>
                <a:gd name="T58" fmla="*/ 1138 w 1194"/>
                <a:gd name="T59" fmla="*/ 166 h 710"/>
                <a:gd name="T60" fmla="*/ 1160 w 1194"/>
                <a:gd name="T61" fmla="*/ 100 h 710"/>
                <a:gd name="T62" fmla="*/ 1168 w 1194"/>
                <a:gd name="T63" fmla="*/ 34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4" h="710">
                  <a:moveTo>
                    <a:pt x="1194" y="0"/>
                  </a:moveTo>
                  <a:lnTo>
                    <a:pt x="1194" y="0"/>
                  </a:lnTo>
                  <a:lnTo>
                    <a:pt x="1192" y="38"/>
                  </a:lnTo>
                  <a:lnTo>
                    <a:pt x="1186" y="74"/>
                  </a:lnTo>
                  <a:lnTo>
                    <a:pt x="1176" y="108"/>
                  </a:lnTo>
                  <a:lnTo>
                    <a:pt x="1162" y="142"/>
                  </a:lnTo>
                  <a:lnTo>
                    <a:pt x="1146" y="174"/>
                  </a:lnTo>
                  <a:lnTo>
                    <a:pt x="1126" y="206"/>
                  </a:lnTo>
                  <a:lnTo>
                    <a:pt x="1102" y="236"/>
                  </a:lnTo>
                  <a:lnTo>
                    <a:pt x="1076" y="264"/>
                  </a:lnTo>
                  <a:lnTo>
                    <a:pt x="1048" y="292"/>
                  </a:lnTo>
                  <a:lnTo>
                    <a:pt x="1016" y="318"/>
                  </a:lnTo>
                  <a:lnTo>
                    <a:pt x="982" y="344"/>
                  </a:lnTo>
                  <a:lnTo>
                    <a:pt x="946" y="368"/>
                  </a:lnTo>
                  <a:lnTo>
                    <a:pt x="910" y="390"/>
                  </a:lnTo>
                  <a:lnTo>
                    <a:pt x="870" y="412"/>
                  </a:lnTo>
                  <a:lnTo>
                    <a:pt x="830" y="434"/>
                  </a:lnTo>
                  <a:lnTo>
                    <a:pt x="788" y="452"/>
                  </a:lnTo>
                  <a:lnTo>
                    <a:pt x="744" y="470"/>
                  </a:lnTo>
                  <a:lnTo>
                    <a:pt x="700" y="488"/>
                  </a:lnTo>
                  <a:lnTo>
                    <a:pt x="656" y="502"/>
                  </a:lnTo>
                  <a:lnTo>
                    <a:pt x="610" y="518"/>
                  </a:lnTo>
                  <a:lnTo>
                    <a:pt x="564" y="530"/>
                  </a:lnTo>
                  <a:lnTo>
                    <a:pt x="518" y="542"/>
                  </a:lnTo>
                  <a:lnTo>
                    <a:pt x="428" y="562"/>
                  </a:lnTo>
                  <a:lnTo>
                    <a:pt x="338" y="578"/>
                  </a:lnTo>
                  <a:lnTo>
                    <a:pt x="250" y="588"/>
                  </a:lnTo>
                  <a:lnTo>
                    <a:pt x="170" y="594"/>
                  </a:lnTo>
                  <a:lnTo>
                    <a:pt x="130" y="594"/>
                  </a:lnTo>
                  <a:lnTo>
                    <a:pt x="94" y="594"/>
                  </a:lnTo>
                  <a:lnTo>
                    <a:pt x="0" y="710"/>
                  </a:lnTo>
                  <a:lnTo>
                    <a:pt x="0" y="710"/>
                  </a:lnTo>
                  <a:lnTo>
                    <a:pt x="46" y="708"/>
                  </a:lnTo>
                  <a:lnTo>
                    <a:pt x="92" y="704"/>
                  </a:lnTo>
                  <a:lnTo>
                    <a:pt x="138" y="698"/>
                  </a:lnTo>
                  <a:lnTo>
                    <a:pt x="186" y="690"/>
                  </a:lnTo>
                  <a:lnTo>
                    <a:pt x="236" y="682"/>
                  </a:lnTo>
                  <a:lnTo>
                    <a:pt x="284" y="672"/>
                  </a:lnTo>
                  <a:lnTo>
                    <a:pt x="334" y="660"/>
                  </a:lnTo>
                  <a:lnTo>
                    <a:pt x="382" y="648"/>
                  </a:lnTo>
                  <a:lnTo>
                    <a:pt x="432" y="634"/>
                  </a:lnTo>
                  <a:lnTo>
                    <a:pt x="482" y="618"/>
                  </a:lnTo>
                  <a:lnTo>
                    <a:pt x="530" y="602"/>
                  </a:lnTo>
                  <a:lnTo>
                    <a:pt x="578" y="584"/>
                  </a:lnTo>
                  <a:lnTo>
                    <a:pt x="626" y="564"/>
                  </a:lnTo>
                  <a:lnTo>
                    <a:pt x="672" y="544"/>
                  </a:lnTo>
                  <a:lnTo>
                    <a:pt x="718" y="524"/>
                  </a:lnTo>
                  <a:lnTo>
                    <a:pt x="762" y="502"/>
                  </a:lnTo>
                  <a:lnTo>
                    <a:pt x="806" y="478"/>
                  </a:lnTo>
                  <a:lnTo>
                    <a:pt x="846" y="454"/>
                  </a:lnTo>
                  <a:lnTo>
                    <a:pt x="886" y="428"/>
                  </a:lnTo>
                  <a:lnTo>
                    <a:pt x="924" y="402"/>
                  </a:lnTo>
                  <a:lnTo>
                    <a:pt x="960" y="376"/>
                  </a:lnTo>
                  <a:lnTo>
                    <a:pt x="994" y="348"/>
                  </a:lnTo>
                  <a:lnTo>
                    <a:pt x="1024" y="320"/>
                  </a:lnTo>
                  <a:lnTo>
                    <a:pt x="1052" y="290"/>
                  </a:lnTo>
                  <a:lnTo>
                    <a:pt x="1078" y="260"/>
                  </a:lnTo>
                  <a:lnTo>
                    <a:pt x="1102" y="230"/>
                  </a:lnTo>
                  <a:lnTo>
                    <a:pt x="1122" y="198"/>
                  </a:lnTo>
                  <a:lnTo>
                    <a:pt x="1138" y="166"/>
                  </a:lnTo>
                  <a:lnTo>
                    <a:pt x="1150" y="134"/>
                  </a:lnTo>
                  <a:lnTo>
                    <a:pt x="1160" y="100"/>
                  </a:lnTo>
                  <a:lnTo>
                    <a:pt x="1166" y="68"/>
                  </a:lnTo>
                  <a:lnTo>
                    <a:pt x="1168" y="34"/>
                  </a:lnTo>
                  <a:lnTo>
                    <a:pt x="1194"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4" name="Freeform 12"/>
            <p:cNvSpPr>
              <a:spLocks/>
            </p:cNvSpPr>
            <p:nvPr/>
          </p:nvSpPr>
          <p:spPr bwMode="auto">
            <a:xfrm>
              <a:off x="1954213" y="2519363"/>
              <a:ext cx="1905000" cy="1266825"/>
            </a:xfrm>
            <a:custGeom>
              <a:avLst/>
              <a:gdLst>
                <a:gd name="T0" fmla="*/ 1200 w 1200"/>
                <a:gd name="T1" fmla="*/ 0 h 798"/>
                <a:gd name="T2" fmla="*/ 1192 w 1200"/>
                <a:gd name="T3" fmla="*/ 66 h 798"/>
                <a:gd name="T4" fmla="*/ 1170 w 1200"/>
                <a:gd name="T5" fmla="*/ 132 h 798"/>
                <a:gd name="T6" fmla="*/ 1134 w 1200"/>
                <a:gd name="T7" fmla="*/ 196 h 798"/>
                <a:gd name="T8" fmla="*/ 1084 w 1200"/>
                <a:gd name="T9" fmla="*/ 256 h 798"/>
                <a:gd name="T10" fmla="*/ 1026 w 1200"/>
                <a:gd name="T11" fmla="*/ 314 h 798"/>
                <a:gd name="T12" fmla="*/ 956 w 1200"/>
                <a:gd name="T13" fmla="*/ 368 h 798"/>
                <a:gd name="T14" fmla="*/ 878 w 1200"/>
                <a:gd name="T15" fmla="*/ 420 h 798"/>
                <a:gd name="T16" fmla="*/ 794 w 1200"/>
                <a:gd name="T17" fmla="*/ 468 h 798"/>
                <a:gd name="T18" fmla="*/ 704 w 1200"/>
                <a:gd name="T19" fmla="*/ 510 h 798"/>
                <a:gd name="T20" fmla="*/ 610 w 1200"/>
                <a:gd name="T21" fmla="*/ 550 h 798"/>
                <a:gd name="T22" fmla="*/ 514 w 1200"/>
                <a:gd name="T23" fmla="*/ 584 h 798"/>
                <a:gd name="T24" fmla="*/ 414 w 1200"/>
                <a:gd name="T25" fmla="*/ 614 h 798"/>
                <a:gd name="T26" fmla="*/ 316 w 1200"/>
                <a:gd name="T27" fmla="*/ 638 h 798"/>
                <a:gd name="T28" fmla="*/ 218 w 1200"/>
                <a:gd name="T29" fmla="*/ 656 h 798"/>
                <a:gd name="T30" fmla="*/ 124 w 1200"/>
                <a:gd name="T31" fmla="*/ 670 h 798"/>
                <a:gd name="T32" fmla="*/ 32 w 1200"/>
                <a:gd name="T33" fmla="*/ 676 h 798"/>
                <a:gd name="T34" fmla="*/ 0 w 1200"/>
                <a:gd name="T35" fmla="*/ 798 h 798"/>
                <a:gd name="T36" fmla="*/ 104 w 1200"/>
                <a:gd name="T37" fmla="*/ 784 h 798"/>
                <a:gd name="T38" fmla="*/ 210 w 1200"/>
                <a:gd name="T39" fmla="*/ 762 h 798"/>
                <a:gd name="T40" fmla="*/ 314 w 1200"/>
                <a:gd name="T41" fmla="*/ 732 h 798"/>
                <a:gd name="T42" fmla="*/ 418 w 1200"/>
                <a:gd name="T43" fmla="*/ 698 h 798"/>
                <a:gd name="T44" fmla="*/ 520 w 1200"/>
                <a:gd name="T45" fmla="*/ 660 h 798"/>
                <a:gd name="T46" fmla="*/ 618 w 1200"/>
                <a:gd name="T47" fmla="*/ 616 h 798"/>
                <a:gd name="T48" fmla="*/ 712 w 1200"/>
                <a:gd name="T49" fmla="*/ 568 h 798"/>
                <a:gd name="T50" fmla="*/ 802 w 1200"/>
                <a:gd name="T51" fmla="*/ 516 h 798"/>
                <a:gd name="T52" fmla="*/ 884 w 1200"/>
                <a:gd name="T53" fmla="*/ 462 h 798"/>
                <a:gd name="T54" fmla="*/ 960 w 1200"/>
                <a:gd name="T55" fmla="*/ 404 h 798"/>
                <a:gd name="T56" fmla="*/ 1026 w 1200"/>
                <a:gd name="T57" fmla="*/ 344 h 798"/>
                <a:gd name="T58" fmla="*/ 1082 w 1200"/>
                <a:gd name="T59" fmla="*/ 284 h 798"/>
                <a:gd name="T60" fmla="*/ 1128 w 1200"/>
                <a:gd name="T61" fmla="*/ 222 h 798"/>
                <a:gd name="T62" fmla="*/ 1162 w 1200"/>
                <a:gd name="T63" fmla="*/ 158 h 798"/>
                <a:gd name="T64" fmla="*/ 1184 w 1200"/>
                <a:gd name="T65" fmla="*/ 96 h 798"/>
                <a:gd name="T66" fmla="*/ 1192 w 1200"/>
                <a:gd name="T67" fmla="*/ 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0" h="798">
                  <a:moveTo>
                    <a:pt x="1200" y="0"/>
                  </a:moveTo>
                  <a:lnTo>
                    <a:pt x="1200" y="0"/>
                  </a:lnTo>
                  <a:lnTo>
                    <a:pt x="1198" y="34"/>
                  </a:lnTo>
                  <a:lnTo>
                    <a:pt x="1192" y="66"/>
                  </a:lnTo>
                  <a:lnTo>
                    <a:pt x="1182" y="100"/>
                  </a:lnTo>
                  <a:lnTo>
                    <a:pt x="1170" y="132"/>
                  </a:lnTo>
                  <a:lnTo>
                    <a:pt x="1154" y="164"/>
                  </a:lnTo>
                  <a:lnTo>
                    <a:pt x="1134" y="196"/>
                  </a:lnTo>
                  <a:lnTo>
                    <a:pt x="1110" y="226"/>
                  </a:lnTo>
                  <a:lnTo>
                    <a:pt x="1084" y="256"/>
                  </a:lnTo>
                  <a:lnTo>
                    <a:pt x="1056" y="286"/>
                  </a:lnTo>
                  <a:lnTo>
                    <a:pt x="1026" y="314"/>
                  </a:lnTo>
                  <a:lnTo>
                    <a:pt x="992" y="342"/>
                  </a:lnTo>
                  <a:lnTo>
                    <a:pt x="956" y="368"/>
                  </a:lnTo>
                  <a:lnTo>
                    <a:pt x="918" y="394"/>
                  </a:lnTo>
                  <a:lnTo>
                    <a:pt x="878" y="420"/>
                  </a:lnTo>
                  <a:lnTo>
                    <a:pt x="838" y="444"/>
                  </a:lnTo>
                  <a:lnTo>
                    <a:pt x="794" y="468"/>
                  </a:lnTo>
                  <a:lnTo>
                    <a:pt x="750" y="490"/>
                  </a:lnTo>
                  <a:lnTo>
                    <a:pt x="704" y="510"/>
                  </a:lnTo>
                  <a:lnTo>
                    <a:pt x="658" y="530"/>
                  </a:lnTo>
                  <a:lnTo>
                    <a:pt x="610" y="550"/>
                  </a:lnTo>
                  <a:lnTo>
                    <a:pt x="562" y="568"/>
                  </a:lnTo>
                  <a:lnTo>
                    <a:pt x="514" y="584"/>
                  </a:lnTo>
                  <a:lnTo>
                    <a:pt x="464" y="600"/>
                  </a:lnTo>
                  <a:lnTo>
                    <a:pt x="414" y="614"/>
                  </a:lnTo>
                  <a:lnTo>
                    <a:pt x="366" y="626"/>
                  </a:lnTo>
                  <a:lnTo>
                    <a:pt x="316" y="638"/>
                  </a:lnTo>
                  <a:lnTo>
                    <a:pt x="268" y="648"/>
                  </a:lnTo>
                  <a:lnTo>
                    <a:pt x="218" y="656"/>
                  </a:lnTo>
                  <a:lnTo>
                    <a:pt x="170" y="664"/>
                  </a:lnTo>
                  <a:lnTo>
                    <a:pt x="124" y="670"/>
                  </a:lnTo>
                  <a:lnTo>
                    <a:pt x="78" y="674"/>
                  </a:lnTo>
                  <a:lnTo>
                    <a:pt x="32" y="676"/>
                  </a:lnTo>
                  <a:lnTo>
                    <a:pt x="0" y="798"/>
                  </a:lnTo>
                  <a:lnTo>
                    <a:pt x="0" y="798"/>
                  </a:lnTo>
                  <a:lnTo>
                    <a:pt x="52" y="792"/>
                  </a:lnTo>
                  <a:lnTo>
                    <a:pt x="104" y="784"/>
                  </a:lnTo>
                  <a:lnTo>
                    <a:pt x="156" y="772"/>
                  </a:lnTo>
                  <a:lnTo>
                    <a:pt x="210" y="762"/>
                  </a:lnTo>
                  <a:lnTo>
                    <a:pt x="262" y="748"/>
                  </a:lnTo>
                  <a:lnTo>
                    <a:pt x="314" y="732"/>
                  </a:lnTo>
                  <a:lnTo>
                    <a:pt x="366" y="716"/>
                  </a:lnTo>
                  <a:lnTo>
                    <a:pt x="418" y="698"/>
                  </a:lnTo>
                  <a:lnTo>
                    <a:pt x="470" y="680"/>
                  </a:lnTo>
                  <a:lnTo>
                    <a:pt x="520" y="660"/>
                  </a:lnTo>
                  <a:lnTo>
                    <a:pt x="570" y="638"/>
                  </a:lnTo>
                  <a:lnTo>
                    <a:pt x="618" y="616"/>
                  </a:lnTo>
                  <a:lnTo>
                    <a:pt x="666" y="592"/>
                  </a:lnTo>
                  <a:lnTo>
                    <a:pt x="712" y="568"/>
                  </a:lnTo>
                  <a:lnTo>
                    <a:pt x="758" y="542"/>
                  </a:lnTo>
                  <a:lnTo>
                    <a:pt x="802" y="516"/>
                  </a:lnTo>
                  <a:lnTo>
                    <a:pt x="844" y="490"/>
                  </a:lnTo>
                  <a:lnTo>
                    <a:pt x="884" y="462"/>
                  </a:lnTo>
                  <a:lnTo>
                    <a:pt x="922" y="434"/>
                  </a:lnTo>
                  <a:lnTo>
                    <a:pt x="960" y="404"/>
                  </a:lnTo>
                  <a:lnTo>
                    <a:pt x="994" y="374"/>
                  </a:lnTo>
                  <a:lnTo>
                    <a:pt x="1026" y="344"/>
                  </a:lnTo>
                  <a:lnTo>
                    <a:pt x="1056" y="314"/>
                  </a:lnTo>
                  <a:lnTo>
                    <a:pt x="1082" y="284"/>
                  </a:lnTo>
                  <a:lnTo>
                    <a:pt x="1108" y="252"/>
                  </a:lnTo>
                  <a:lnTo>
                    <a:pt x="1128" y="222"/>
                  </a:lnTo>
                  <a:lnTo>
                    <a:pt x="1148" y="190"/>
                  </a:lnTo>
                  <a:lnTo>
                    <a:pt x="1162" y="158"/>
                  </a:lnTo>
                  <a:lnTo>
                    <a:pt x="1176" y="126"/>
                  </a:lnTo>
                  <a:lnTo>
                    <a:pt x="1184" y="96"/>
                  </a:lnTo>
                  <a:lnTo>
                    <a:pt x="1190" y="64"/>
                  </a:lnTo>
                  <a:lnTo>
                    <a:pt x="1192" y="34"/>
                  </a:lnTo>
                  <a:lnTo>
                    <a:pt x="120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5" name="Freeform 13"/>
            <p:cNvSpPr>
              <a:spLocks/>
            </p:cNvSpPr>
            <p:nvPr/>
          </p:nvSpPr>
          <p:spPr bwMode="auto">
            <a:xfrm>
              <a:off x="1954213" y="2573338"/>
              <a:ext cx="1905000" cy="1406525"/>
            </a:xfrm>
            <a:custGeom>
              <a:avLst/>
              <a:gdLst>
                <a:gd name="T0" fmla="*/ 1192 w 1200"/>
                <a:gd name="T1" fmla="*/ 0 h 886"/>
                <a:gd name="T2" fmla="*/ 1184 w 1200"/>
                <a:gd name="T3" fmla="*/ 62 h 886"/>
                <a:gd name="T4" fmla="*/ 1162 w 1200"/>
                <a:gd name="T5" fmla="*/ 124 h 886"/>
                <a:gd name="T6" fmla="*/ 1128 w 1200"/>
                <a:gd name="T7" fmla="*/ 188 h 886"/>
                <a:gd name="T8" fmla="*/ 1082 w 1200"/>
                <a:gd name="T9" fmla="*/ 250 h 886"/>
                <a:gd name="T10" fmla="*/ 1026 w 1200"/>
                <a:gd name="T11" fmla="*/ 310 h 886"/>
                <a:gd name="T12" fmla="*/ 960 w 1200"/>
                <a:gd name="T13" fmla="*/ 370 h 886"/>
                <a:gd name="T14" fmla="*/ 884 w 1200"/>
                <a:gd name="T15" fmla="*/ 428 h 886"/>
                <a:gd name="T16" fmla="*/ 802 w 1200"/>
                <a:gd name="T17" fmla="*/ 482 h 886"/>
                <a:gd name="T18" fmla="*/ 712 w 1200"/>
                <a:gd name="T19" fmla="*/ 534 h 886"/>
                <a:gd name="T20" fmla="*/ 618 w 1200"/>
                <a:gd name="T21" fmla="*/ 582 h 886"/>
                <a:gd name="T22" fmla="*/ 520 w 1200"/>
                <a:gd name="T23" fmla="*/ 626 h 886"/>
                <a:gd name="T24" fmla="*/ 418 w 1200"/>
                <a:gd name="T25" fmla="*/ 664 h 886"/>
                <a:gd name="T26" fmla="*/ 314 w 1200"/>
                <a:gd name="T27" fmla="*/ 698 h 886"/>
                <a:gd name="T28" fmla="*/ 210 w 1200"/>
                <a:gd name="T29" fmla="*/ 728 h 886"/>
                <a:gd name="T30" fmla="*/ 104 w 1200"/>
                <a:gd name="T31" fmla="*/ 750 h 886"/>
                <a:gd name="T32" fmla="*/ 0 w 1200"/>
                <a:gd name="T33" fmla="*/ 764 h 886"/>
                <a:gd name="T34" fmla="*/ 32 w 1200"/>
                <a:gd name="T35" fmla="*/ 886 h 886"/>
                <a:gd name="T36" fmla="*/ 142 w 1200"/>
                <a:gd name="T37" fmla="*/ 862 h 886"/>
                <a:gd name="T38" fmla="*/ 252 w 1200"/>
                <a:gd name="T39" fmla="*/ 830 h 886"/>
                <a:gd name="T40" fmla="*/ 360 w 1200"/>
                <a:gd name="T41" fmla="*/ 790 h 886"/>
                <a:gd name="T42" fmla="*/ 464 w 1200"/>
                <a:gd name="T43" fmla="*/ 746 h 886"/>
                <a:gd name="T44" fmla="*/ 566 w 1200"/>
                <a:gd name="T45" fmla="*/ 698 h 886"/>
                <a:gd name="T46" fmla="*/ 662 w 1200"/>
                <a:gd name="T47" fmla="*/ 644 h 886"/>
                <a:gd name="T48" fmla="*/ 754 w 1200"/>
                <a:gd name="T49" fmla="*/ 588 h 886"/>
                <a:gd name="T50" fmla="*/ 838 w 1200"/>
                <a:gd name="T51" fmla="*/ 528 h 886"/>
                <a:gd name="T52" fmla="*/ 916 w 1200"/>
                <a:gd name="T53" fmla="*/ 468 h 886"/>
                <a:gd name="T54" fmla="*/ 986 w 1200"/>
                <a:gd name="T55" fmla="*/ 404 h 886"/>
                <a:gd name="T56" fmla="*/ 1048 w 1200"/>
                <a:gd name="T57" fmla="*/ 340 h 886"/>
                <a:gd name="T58" fmla="*/ 1102 w 1200"/>
                <a:gd name="T59" fmla="*/ 276 h 886"/>
                <a:gd name="T60" fmla="*/ 1144 w 1200"/>
                <a:gd name="T61" fmla="*/ 212 h 886"/>
                <a:gd name="T62" fmla="*/ 1174 w 1200"/>
                <a:gd name="T63" fmla="*/ 150 h 886"/>
                <a:gd name="T64" fmla="*/ 1194 w 1200"/>
                <a:gd name="T65" fmla="*/ 90 h 886"/>
                <a:gd name="T66" fmla="*/ 1200 w 1200"/>
                <a:gd name="T67" fmla="*/ 32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0" h="886">
                  <a:moveTo>
                    <a:pt x="1192" y="0"/>
                  </a:moveTo>
                  <a:lnTo>
                    <a:pt x="1192" y="0"/>
                  </a:lnTo>
                  <a:lnTo>
                    <a:pt x="1190" y="30"/>
                  </a:lnTo>
                  <a:lnTo>
                    <a:pt x="1184" y="62"/>
                  </a:lnTo>
                  <a:lnTo>
                    <a:pt x="1176" y="92"/>
                  </a:lnTo>
                  <a:lnTo>
                    <a:pt x="1162" y="124"/>
                  </a:lnTo>
                  <a:lnTo>
                    <a:pt x="1148" y="156"/>
                  </a:lnTo>
                  <a:lnTo>
                    <a:pt x="1128" y="188"/>
                  </a:lnTo>
                  <a:lnTo>
                    <a:pt x="1108" y="218"/>
                  </a:lnTo>
                  <a:lnTo>
                    <a:pt x="1082" y="250"/>
                  </a:lnTo>
                  <a:lnTo>
                    <a:pt x="1056" y="280"/>
                  </a:lnTo>
                  <a:lnTo>
                    <a:pt x="1026" y="310"/>
                  </a:lnTo>
                  <a:lnTo>
                    <a:pt x="994" y="340"/>
                  </a:lnTo>
                  <a:lnTo>
                    <a:pt x="960" y="370"/>
                  </a:lnTo>
                  <a:lnTo>
                    <a:pt x="922" y="400"/>
                  </a:lnTo>
                  <a:lnTo>
                    <a:pt x="884" y="428"/>
                  </a:lnTo>
                  <a:lnTo>
                    <a:pt x="844" y="456"/>
                  </a:lnTo>
                  <a:lnTo>
                    <a:pt x="802" y="482"/>
                  </a:lnTo>
                  <a:lnTo>
                    <a:pt x="758" y="508"/>
                  </a:lnTo>
                  <a:lnTo>
                    <a:pt x="712" y="534"/>
                  </a:lnTo>
                  <a:lnTo>
                    <a:pt x="666" y="558"/>
                  </a:lnTo>
                  <a:lnTo>
                    <a:pt x="618" y="582"/>
                  </a:lnTo>
                  <a:lnTo>
                    <a:pt x="570" y="604"/>
                  </a:lnTo>
                  <a:lnTo>
                    <a:pt x="520" y="626"/>
                  </a:lnTo>
                  <a:lnTo>
                    <a:pt x="470" y="646"/>
                  </a:lnTo>
                  <a:lnTo>
                    <a:pt x="418" y="664"/>
                  </a:lnTo>
                  <a:lnTo>
                    <a:pt x="366" y="682"/>
                  </a:lnTo>
                  <a:lnTo>
                    <a:pt x="314" y="698"/>
                  </a:lnTo>
                  <a:lnTo>
                    <a:pt x="262" y="714"/>
                  </a:lnTo>
                  <a:lnTo>
                    <a:pt x="210" y="728"/>
                  </a:lnTo>
                  <a:lnTo>
                    <a:pt x="156" y="738"/>
                  </a:lnTo>
                  <a:lnTo>
                    <a:pt x="104" y="750"/>
                  </a:lnTo>
                  <a:lnTo>
                    <a:pt x="52" y="758"/>
                  </a:lnTo>
                  <a:lnTo>
                    <a:pt x="0" y="764"/>
                  </a:lnTo>
                  <a:lnTo>
                    <a:pt x="32" y="886"/>
                  </a:lnTo>
                  <a:lnTo>
                    <a:pt x="32" y="886"/>
                  </a:lnTo>
                  <a:lnTo>
                    <a:pt x="88" y="874"/>
                  </a:lnTo>
                  <a:lnTo>
                    <a:pt x="142" y="862"/>
                  </a:lnTo>
                  <a:lnTo>
                    <a:pt x="198" y="846"/>
                  </a:lnTo>
                  <a:lnTo>
                    <a:pt x="252" y="830"/>
                  </a:lnTo>
                  <a:lnTo>
                    <a:pt x="306" y="810"/>
                  </a:lnTo>
                  <a:lnTo>
                    <a:pt x="360" y="790"/>
                  </a:lnTo>
                  <a:lnTo>
                    <a:pt x="412" y="770"/>
                  </a:lnTo>
                  <a:lnTo>
                    <a:pt x="464" y="746"/>
                  </a:lnTo>
                  <a:lnTo>
                    <a:pt x="516" y="724"/>
                  </a:lnTo>
                  <a:lnTo>
                    <a:pt x="566" y="698"/>
                  </a:lnTo>
                  <a:lnTo>
                    <a:pt x="614" y="672"/>
                  </a:lnTo>
                  <a:lnTo>
                    <a:pt x="662" y="644"/>
                  </a:lnTo>
                  <a:lnTo>
                    <a:pt x="708" y="618"/>
                  </a:lnTo>
                  <a:lnTo>
                    <a:pt x="754" y="588"/>
                  </a:lnTo>
                  <a:lnTo>
                    <a:pt x="796" y="558"/>
                  </a:lnTo>
                  <a:lnTo>
                    <a:pt x="838" y="528"/>
                  </a:lnTo>
                  <a:lnTo>
                    <a:pt x="878" y="498"/>
                  </a:lnTo>
                  <a:lnTo>
                    <a:pt x="916" y="468"/>
                  </a:lnTo>
                  <a:lnTo>
                    <a:pt x="952" y="436"/>
                  </a:lnTo>
                  <a:lnTo>
                    <a:pt x="986" y="404"/>
                  </a:lnTo>
                  <a:lnTo>
                    <a:pt x="1018" y="372"/>
                  </a:lnTo>
                  <a:lnTo>
                    <a:pt x="1048" y="340"/>
                  </a:lnTo>
                  <a:lnTo>
                    <a:pt x="1076" y="308"/>
                  </a:lnTo>
                  <a:lnTo>
                    <a:pt x="1102" y="276"/>
                  </a:lnTo>
                  <a:lnTo>
                    <a:pt x="1124" y="244"/>
                  </a:lnTo>
                  <a:lnTo>
                    <a:pt x="1144" y="212"/>
                  </a:lnTo>
                  <a:lnTo>
                    <a:pt x="1160" y="182"/>
                  </a:lnTo>
                  <a:lnTo>
                    <a:pt x="1174" y="150"/>
                  </a:lnTo>
                  <a:lnTo>
                    <a:pt x="1186" y="120"/>
                  </a:lnTo>
                  <a:lnTo>
                    <a:pt x="1194" y="90"/>
                  </a:lnTo>
                  <a:lnTo>
                    <a:pt x="1198" y="62"/>
                  </a:lnTo>
                  <a:lnTo>
                    <a:pt x="1200" y="32"/>
                  </a:lnTo>
                  <a:lnTo>
                    <a:pt x="119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6" name="Freeform 14"/>
            <p:cNvSpPr>
              <a:spLocks/>
            </p:cNvSpPr>
            <p:nvPr/>
          </p:nvSpPr>
          <p:spPr bwMode="auto">
            <a:xfrm>
              <a:off x="2005013" y="2624138"/>
              <a:ext cx="1895475" cy="1543050"/>
            </a:xfrm>
            <a:custGeom>
              <a:avLst/>
              <a:gdLst>
                <a:gd name="T0" fmla="*/ 1168 w 1194"/>
                <a:gd name="T1" fmla="*/ 0 h 972"/>
                <a:gd name="T2" fmla="*/ 1162 w 1194"/>
                <a:gd name="T3" fmla="*/ 58 h 972"/>
                <a:gd name="T4" fmla="*/ 1142 w 1194"/>
                <a:gd name="T5" fmla="*/ 118 h 972"/>
                <a:gd name="T6" fmla="*/ 1112 w 1194"/>
                <a:gd name="T7" fmla="*/ 180 h 972"/>
                <a:gd name="T8" fmla="*/ 1070 w 1194"/>
                <a:gd name="T9" fmla="*/ 244 h 972"/>
                <a:gd name="T10" fmla="*/ 1016 w 1194"/>
                <a:gd name="T11" fmla="*/ 308 h 972"/>
                <a:gd name="T12" fmla="*/ 954 w 1194"/>
                <a:gd name="T13" fmla="*/ 372 h 972"/>
                <a:gd name="T14" fmla="*/ 884 w 1194"/>
                <a:gd name="T15" fmla="*/ 436 h 972"/>
                <a:gd name="T16" fmla="*/ 806 w 1194"/>
                <a:gd name="T17" fmla="*/ 496 h 972"/>
                <a:gd name="T18" fmla="*/ 722 w 1194"/>
                <a:gd name="T19" fmla="*/ 556 h 972"/>
                <a:gd name="T20" fmla="*/ 630 w 1194"/>
                <a:gd name="T21" fmla="*/ 612 h 972"/>
                <a:gd name="T22" fmla="*/ 534 w 1194"/>
                <a:gd name="T23" fmla="*/ 666 h 972"/>
                <a:gd name="T24" fmla="*/ 432 w 1194"/>
                <a:gd name="T25" fmla="*/ 714 h 972"/>
                <a:gd name="T26" fmla="*/ 328 w 1194"/>
                <a:gd name="T27" fmla="*/ 758 h 972"/>
                <a:gd name="T28" fmla="*/ 220 w 1194"/>
                <a:gd name="T29" fmla="*/ 798 h 972"/>
                <a:gd name="T30" fmla="*/ 110 w 1194"/>
                <a:gd name="T31" fmla="*/ 830 h 972"/>
                <a:gd name="T32" fmla="*/ 0 w 1194"/>
                <a:gd name="T33" fmla="*/ 854 h 972"/>
                <a:gd name="T34" fmla="*/ 94 w 1194"/>
                <a:gd name="T35" fmla="*/ 972 h 972"/>
                <a:gd name="T36" fmla="*/ 204 w 1194"/>
                <a:gd name="T37" fmla="*/ 936 h 972"/>
                <a:gd name="T38" fmla="*/ 314 w 1194"/>
                <a:gd name="T39" fmla="*/ 894 h 972"/>
                <a:gd name="T40" fmla="*/ 418 w 1194"/>
                <a:gd name="T41" fmla="*/ 846 h 972"/>
                <a:gd name="T42" fmla="*/ 518 w 1194"/>
                <a:gd name="T43" fmla="*/ 792 h 972"/>
                <a:gd name="T44" fmla="*/ 616 w 1194"/>
                <a:gd name="T45" fmla="*/ 734 h 972"/>
                <a:gd name="T46" fmla="*/ 706 w 1194"/>
                <a:gd name="T47" fmla="*/ 672 h 972"/>
                <a:gd name="T48" fmla="*/ 790 w 1194"/>
                <a:gd name="T49" fmla="*/ 608 h 972"/>
                <a:gd name="T50" fmla="*/ 870 w 1194"/>
                <a:gd name="T51" fmla="*/ 540 h 972"/>
                <a:gd name="T52" fmla="*/ 940 w 1194"/>
                <a:gd name="T53" fmla="*/ 474 h 972"/>
                <a:gd name="T54" fmla="*/ 1004 w 1194"/>
                <a:gd name="T55" fmla="*/ 404 h 972"/>
                <a:gd name="T56" fmla="*/ 1060 w 1194"/>
                <a:gd name="T57" fmla="*/ 338 h 972"/>
                <a:gd name="T58" fmla="*/ 1106 w 1194"/>
                <a:gd name="T59" fmla="*/ 270 h 972"/>
                <a:gd name="T60" fmla="*/ 1144 w 1194"/>
                <a:gd name="T61" fmla="*/ 206 h 972"/>
                <a:gd name="T62" fmla="*/ 1172 w 1194"/>
                <a:gd name="T63" fmla="*/ 144 h 972"/>
                <a:gd name="T64" fmla="*/ 1188 w 1194"/>
                <a:gd name="T65" fmla="*/ 86 h 972"/>
                <a:gd name="T66" fmla="*/ 1194 w 1194"/>
                <a:gd name="T67" fmla="*/ 3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4" h="972">
                  <a:moveTo>
                    <a:pt x="1168" y="0"/>
                  </a:moveTo>
                  <a:lnTo>
                    <a:pt x="1168" y="0"/>
                  </a:lnTo>
                  <a:lnTo>
                    <a:pt x="1166" y="30"/>
                  </a:lnTo>
                  <a:lnTo>
                    <a:pt x="1162" y="58"/>
                  </a:lnTo>
                  <a:lnTo>
                    <a:pt x="1154" y="88"/>
                  </a:lnTo>
                  <a:lnTo>
                    <a:pt x="1142" y="118"/>
                  </a:lnTo>
                  <a:lnTo>
                    <a:pt x="1128" y="150"/>
                  </a:lnTo>
                  <a:lnTo>
                    <a:pt x="1112" y="180"/>
                  </a:lnTo>
                  <a:lnTo>
                    <a:pt x="1092" y="212"/>
                  </a:lnTo>
                  <a:lnTo>
                    <a:pt x="1070" y="244"/>
                  </a:lnTo>
                  <a:lnTo>
                    <a:pt x="1044" y="276"/>
                  </a:lnTo>
                  <a:lnTo>
                    <a:pt x="1016" y="308"/>
                  </a:lnTo>
                  <a:lnTo>
                    <a:pt x="986" y="340"/>
                  </a:lnTo>
                  <a:lnTo>
                    <a:pt x="954" y="372"/>
                  </a:lnTo>
                  <a:lnTo>
                    <a:pt x="920" y="404"/>
                  </a:lnTo>
                  <a:lnTo>
                    <a:pt x="884" y="436"/>
                  </a:lnTo>
                  <a:lnTo>
                    <a:pt x="846" y="466"/>
                  </a:lnTo>
                  <a:lnTo>
                    <a:pt x="806" y="496"/>
                  </a:lnTo>
                  <a:lnTo>
                    <a:pt x="764" y="526"/>
                  </a:lnTo>
                  <a:lnTo>
                    <a:pt x="722" y="556"/>
                  </a:lnTo>
                  <a:lnTo>
                    <a:pt x="676" y="586"/>
                  </a:lnTo>
                  <a:lnTo>
                    <a:pt x="630" y="612"/>
                  </a:lnTo>
                  <a:lnTo>
                    <a:pt x="582" y="640"/>
                  </a:lnTo>
                  <a:lnTo>
                    <a:pt x="534" y="666"/>
                  </a:lnTo>
                  <a:lnTo>
                    <a:pt x="484" y="692"/>
                  </a:lnTo>
                  <a:lnTo>
                    <a:pt x="432" y="714"/>
                  </a:lnTo>
                  <a:lnTo>
                    <a:pt x="380" y="738"/>
                  </a:lnTo>
                  <a:lnTo>
                    <a:pt x="328" y="758"/>
                  </a:lnTo>
                  <a:lnTo>
                    <a:pt x="274" y="778"/>
                  </a:lnTo>
                  <a:lnTo>
                    <a:pt x="220" y="798"/>
                  </a:lnTo>
                  <a:lnTo>
                    <a:pt x="166" y="814"/>
                  </a:lnTo>
                  <a:lnTo>
                    <a:pt x="110" y="830"/>
                  </a:lnTo>
                  <a:lnTo>
                    <a:pt x="56" y="842"/>
                  </a:lnTo>
                  <a:lnTo>
                    <a:pt x="0" y="854"/>
                  </a:lnTo>
                  <a:lnTo>
                    <a:pt x="94" y="972"/>
                  </a:lnTo>
                  <a:lnTo>
                    <a:pt x="94" y="972"/>
                  </a:lnTo>
                  <a:lnTo>
                    <a:pt x="150" y="954"/>
                  </a:lnTo>
                  <a:lnTo>
                    <a:pt x="204" y="936"/>
                  </a:lnTo>
                  <a:lnTo>
                    <a:pt x="260" y="916"/>
                  </a:lnTo>
                  <a:lnTo>
                    <a:pt x="314" y="894"/>
                  </a:lnTo>
                  <a:lnTo>
                    <a:pt x="366" y="870"/>
                  </a:lnTo>
                  <a:lnTo>
                    <a:pt x="418" y="846"/>
                  </a:lnTo>
                  <a:lnTo>
                    <a:pt x="470" y="820"/>
                  </a:lnTo>
                  <a:lnTo>
                    <a:pt x="518" y="792"/>
                  </a:lnTo>
                  <a:lnTo>
                    <a:pt x="568" y="764"/>
                  </a:lnTo>
                  <a:lnTo>
                    <a:pt x="616" y="734"/>
                  </a:lnTo>
                  <a:lnTo>
                    <a:pt x="662" y="704"/>
                  </a:lnTo>
                  <a:lnTo>
                    <a:pt x="706" y="672"/>
                  </a:lnTo>
                  <a:lnTo>
                    <a:pt x="750" y="640"/>
                  </a:lnTo>
                  <a:lnTo>
                    <a:pt x="790" y="608"/>
                  </a:lnTo>
                  <a:lnTo>
                    <a:pt x="830" y="574"/>
                  </a:lnTo>
                  <a:lnTo>
                    <a:pt x="870" y="540"/>
                  </a:lnTo>
                  <a:lnTo>
                    <a:pt x="906" y="508"/>
                  </a:lnTo>
                  <a:lnTo>
                    <a:pt x="940" y="474"/>
                  </a:lnTo>
                  <a:lnTo>
                    <a:pt x="974" y="438"/>
                  </a:lnTo>
                  <a:lnTo>
                    <a:pt x="1004" y="404"/>
                  </a:lnTo>
                  <a:lnTo>
                    <a:pt x="1034" y="370"/>
                  </a:lnTo>
                  <a:lnTo>
                    <a:pt x="1060" y="338"/>
                  </a:lnTo>
                  <a:lnTo>
                    <a:pt x="1084" y="304"/>
                  </a:lnTo>
                  <a:lnTo>
                    <a:pt x="1106" y="270"/>
                  </a:lnTo>
                  <a:lnTo>
                    <a:pt x="1126" y="238"/>
                  </a:lnTo>
                  <a:lnTo>
                    <a:pt x="1144" y="206"/>
                  </a:lnTo>
                  <a:lnTo>
                    <a:pt x="1160" y="174"/>
                  </a:lnTo>
                  <a:lnTo>
                    <a:pt x="1172" y="144"/>
                  </a:lnTo>
                  <a:lnTo>
                    <a:pt x="1182" y="116"/>
                  </a:lnTo>
                  <a:lnTo>
                    <a:pt x="1188" y="86"/>
                  </a:lnTo>
                  <a:lnTo>
                    <a:pt x="1192" y="60"/>
                  </a:lnTo>
                  <a:lnTo>
                    <a:pt x="1194" y="34"/>
                  </a:lnTo>
                  <a:lnTo>
                    <a:pt x="1168"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7" name="Freeform 15"/>
            <p:cNvSpPr>
              <a:spLocks/>
            </p:cNvSpPr>
            <p:nvPr/>
          </p:nvSpPr>
          <p:spPr bwMode="auto">
            <a:xfrm>
              <a:off x="2154238" y="2678113"/>
              <a:ext cx="1812925" cy="1660525"/>
            </a:xfrm>
            <a:custGeom>
              <a:avLst/>
              <a:gdLst>
                <a:gd name="T0" fmla="*/ 1100 w 1142"/>
                <a:gd name="T1" fmla="*/ 0 h 1046"/>
                <a:gd name="T2" fmla="*/ 1094 w 1142"/>
                <a:gd name="T3" fmla="*/ 52 h 1046"/>
                <a:gd name="T4" fmla="*/ 1078 w 1142"/>
                <a:gd name="T5" fmla="*/ 110 h 1046"/>
                <a:gd name="T6" fmla="*/ 1050 w 1142"/>
                <a:gd name="T7" fmla="*/ 172 h 1046"/>
                <a:gd name="T8" fmla="*/ 1012 w 1142"/>
                <a:gd name="T9" fmla="*/ 236 h 1046"/>
                <a:gd name="T10" fmla="*/ 966 w 1142"/>
                <a:gd name="T11" fmla="*/ 304 h 1046"/>
                <a:gd name="T12" fmla="*/ 910 w 1142"/>
                <a:gd name="T13" fmla="*/ 370 h 1046"/>
                <a:gd name="T14" fmla="*/ 846 w 1142"/>
                <a:gd name="T15" fmla="*/ 440 h 1046"/>
                <a:gd name="T16" fmla="*/ 776 w 1142"/>
                <a:gd name="T17" fmla="*/ 506 h 1046"/>
                <a:gd name="T18" fmla="*/ 696 w 1142"/>
                <a:gd name="T19" fmla="*/ 574 h 1046"/>
                <a:gd name="T20" fmla="*/ 612 w 1142"/>
                <a:gd name="T21" fmla="*/ 638 h 1046"/>
                <a:gd name="T22" fmla="*/ 522 w 1142"/>
                <a:gd name="T23" fmla="*/ 700 h 1046"/>
                <a:gd name="T24" fmla="*/ 424 w 1142"/>
                <a:gd name="T25" fmla="*/ 758 h 1046"/>
                <a:gd name="T26" fmla="*/ 324 w 1142"/>
                <a:gd name="T27" fmla="*/ 812 h 1046"/>
                <a:gd name="T28" fmla="*/ 220 w 1142"/>
                <a:gd name="T29" fmla="*/ 860 h 1046"/>
                <a:gd name="T30" fmla="*/ 110 w 1142"/>
                <a:gd name="T31" fmla="*/ 902 h 1046"/>
                <a:gd name="T32" fmla="*/ 0 w 1142"/>
                <a:gd name="T33" fmla="*/ 938 h 1046"/>
                <a:gd name="T34" fmla="*/ 152 w 1142"/>
                <a:gd name="T35" fmla="*/ 1046 h 1046"/>
                <a:gd name="T36" fmla="*/ 258 w 1142"/>
                <a:gd name="T37" fmla="*/ 1000 h 1046"/>
                <a:gd name="T38" fmla="*/ 358 w 1142"/>
                <a:gd name="T39" fmla="*/ 948 h 1046"/>
                <a:gd name="T40" fmla="*/ 456 w 1142"/>
                <a:gd name="T41" fmla="*/ 890 h 1046"/>
                <a:gd name="T42" fmla="*/ 548 w 1142"/>
                <a:gd name="T43" fmla="*/ 828 h 1046"/>
                <a:gd name="T44" fmla="*/ 636 w 1142"/>
                <a:gd name="T45" fmla="*/ 762 h 1046"/>
                <a:gd name="T46" fmla="*/ 716 w 1142"/>
                <a:gd name="T47" fmla="*/ 692 h 1046"/>
                <a:gd name="T48" fmla="*/ 792 w 1142"/>
                <a:gd name="T49" fmla="*/ 620 h 1046"/>
                <a:gd name="T50" fmla="*/ 862 w 1142"/>
                <a:gd name="T51" fmla="*/ 548 h 1046"/>
                <a:gd name="T52" fmla="*/ 924 w 1142"/>
                <a:gd name="T53" fmla="*/ 474 h 1046"/>
                <a:gd name="T54" fmla="*/ 980 w 1142"/>
                <a:gd name="T55" fmla="*/ 402 h 1046"/>
                <a:gd name="T56" fmla="*/ 1028 w 1142"/>
                <a:gd name="T57" fmla="*/ 330 h 1046"/>
                <a:gd name="T58" fmla="*/ 1068 w 1142"/>
                <a:gd name="T59" fmla="*/ 262 h 1046"/>
                <a:gd name="T60" fmla="*/ 1100 w 1142"/>
                <a:gd name="T61" fmla="*/ 196 h 1046"/>
                <a:gd name="T62" fmla="*/ 1124 w 1142"/>
                <a:gd name="T63" fmla="*/ 136 h 1046"/>
                <a:gd name="T64" fmla="*/ 1138 w 1142"/>
                <a:gd name="T65" fmla="*/ 80 h 1046"/>
                <a:gd name="T66" fmla="*/ 1142 w 1142"/>
                <a:gd name="T67" fmla="*/ 3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2" h="1046">
                  <a:moveTo>
                    <a:pt x="1100" y="0"/>
                  </a:moveTo>
                  <a:lnTo>
                    <a:pt x="1100" y="0"/>
                  </a:lnTo>
                  <a:lnTo>
                    <a:pt x="1098" y="26"/>
                  </a:lnTo>
                  <a:lnTo>
                    <a:pt x="1094" y="52"/>
                  </a:lnTo>
                  <a:lnTo>
                    <a:pt x="1088" y="82"/>
                  </a:lnTo>
                  <a:lnTo>
                    <a:pt x="1078" y="110"/>
                  </a:lnTo>
                  <a:lnTo>
                    <a:pt x="1066" y="140"/>
                  </a:lnTo>
                  <a:lnTo>
                    <a:pt x="1050" y="172"/>
                  </a:lnTo>
                  <a:lnTo>
                    <a:pt x="1032" y="204"/>
                  </a:lnTo>
                  <a:lnTo>
                    <a:pt x="1012" y="236"/>
                  </a:lnTo>
                  <a:lnTo>
                    <a:pt x="990" y="270"/>
                  </a:lnTo>
                  <a:lnTo>
                    <a:pt x="966" y="304"/>
                  </a:lnTo>
                  <a:lnTo>
                    <a:pt x="940" y="336"/>
                  </a:lnTo>
                  <a:lnTo>
                    <a:pt x="910" y="370"/>
                  </a:lnTo>
                  <a:lnTo>
                    <a:pt x="880" y="404"/>
                  </a:lnTo>
                  <a:lnTo>
                    <a:pt x="846" y="440"/>
                  </a:lnTo>
                  <a:lnTo>
                    <a:pt x="812" y="474"/>
                  </a:lnTo>
                  <a:lnTo>
                    <a:pt x="776" y="506"/>
                  </a:lnTo>
                  <a:lnTo>
                    <a:pt x="736" y="540"/>
                  </a:lnTo>
                  <a:lnTo>
                    <a:pt x="696" y="574"/>
                  </a:lnTo>
                  <a:lnTo>
                    <a:pt x="656" y="606"/>
                  </a:lnTo>
                  <a:lnTo>
                    <a:pt x="612" y="638"/>
                  </a:lnTo>
                  <a:lnTo>
                    <a:pt x="568" y="670"/>
                  </a:lnTo>
                  <a:lnTo>
                    <a:pt x="522" y="700"/>
                  </a:lnTo>
                  <a:lnTo>
                    <a:pt x="474" y="730"/>
                  </a:lnTo>
                  <a:lnTo>
                    <a:pt x="424" y="758"/>
                  </a:lnTo>
                  <a:lnTo>
                    <a:pt x="376" y="786"/>
                  </a:lnTo>
                  <a:lnTo>
                    <a:pt x="324" y="812"/>
                  </a:lnTo>
                  <a:lnTo>
                    <a:pt x="272" y="836"/>
                  </a:lnTo>
                  <a:lnTo>
                    <a:pt x="220" y="860"/>
                  </a:lnTo>
                  <a:lnTo>
                    <a:pt x="166" y="882"/>
                  </a:lnTo>
                  <a:lnTo>
                    <a:pt x="110" y="902"/>
                  </a:lnTo>
                  <a:lnTo>
                    <a:pt x="56" y="920"/>
                  </a:lnTo>
                  <a:lnTo>
                    <a:pt x="0" y="938"/>
                  </a:lnTo>
                  <a:lnTo>
                    <a:pt x="152" y="1046"/>
                  </a:lnTo>
                  <a:lnTo>
                    <a:pt x="152" y="1046"/>
                  </a:lnTo>
                  <a:lnTo>
                    <a:pt x="206" y="1024"/>
                  </a:lnTo>
                  <a:lnTo>
                    <a:pt x="258" y="1000"/>
                  </a:lnTo>
                  <a:lnTo>
                    <a:pt x="308" y="974"/>
                  </a:lnTo>
                  <a:lnTo>
                    <a:pt x="358" y="948"/>
                  </a:lnTo>
                  <a:lnTo>
                    <a:pt x="408" y="920"/>
                  </a:lnTo>
                  <a:lnTo>
                    <a:pt x="456" y="890"/>
                  </a:lnTo>
                  <a:lnTo>
                    <a:pt x="502" y="860"/>
                  </a:lnTo>
                  <a:lnTo>
                    <a:pt x="548" y="828"/>
                  </a:lnTo>
                  <a:lnTo>
                    <a:pt x="592" y="794"/>
                  </a:lnTo>
                  <a:lnTo>
                    <a:pt x="636" y="762"/>
                  </a:lnTo>
                  <a:lnTo>
                    <a:pt x="676" y="726"/>
                  </a:lnTo>
                  <a:lnTo>
                    <a:pt x="716" y="692"/>
                  </a:lnTo>
                  <a:lnTo>
                    <a:pt x="756" y="656"/>
                  </a:lnTo>
                  <a:lnTo>
                    <a:pt x="792" y="620"/>
                  </a:lnTo>
                  <a:lnTo>
                    <a:pt x="828" y="584"/>
                  </a:lnTo>
                  <a:lnTo>
                    <a:pt x="862" y="548"/>
                  </a:lnTo>
                  <a:lnTo>
                    <a:pt x="894" y="510"/>
                  </a:lnTo>
                  <a:lnTo>
                    <a:pt x="924" y="474"/>
                  </a:lnTo>
                  <a:lnTo>
                    <a:pt x="954" y="438"/>
                  </a:lnTo>
                  <a:lnTo>
                    <a:pt x="980" y="402"/>
                  </a:lnTo>
                  <a:lnTo>
                    <a:pt x="1004" y="366"/>
                  </a:lnTo>
                  <a:lnTo>
                    <a:pt x="1028" y="330"/>
                  </a:lnTo>
                  <a:lnTo>
                    <a:pt x="1050" y="296"/>
                  </a:lnTo>
                  <a:lnTo>
                    <a:pt x="1068" y="262"/>
                  </a:lnTo>
                  <a:lnTo>
                    <a:pt x="1086" y="230"/>
                  </a:lnTo>
                  <a:lnTo>
                    <a:pt x="1100" y="196"/>
                  </a:lnTo>
                  <a:lnTo>
                    <a:pt x="1114" y="166"/>
                  </a:lnTo>
                  <a:lnTo>
                    <a:pt x="1124" y="136"/>
                  </a:lnTo>
                  <a:lnTo>
                    <a:pt x="1132" y="106"/>
                  </a:lnTo>
                  <a:lnTo>
                    <a:pt x="1138" y="80"/>
                  </a:lnTo>
                  <a:lnTo>
                    <a:pt x="1142" y="54"/>
                  </a:lnTo>
                  <a:lnTo>
                    <a:pt x="1142" y="30"/>
                  </a:lnTo>
                  <a:lnTo>
                    <a:pt x="110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8" name="Freeform 16"/>
            <p:cNvSpPr>
              <a:spLocks/>
            </p:cNvSpPr>
            <p:nvPr/>
          </p:nvSpPr>
          <p:spPr bwMode="auto">
            <a:xfrm>
              <a:off x="2395538" y="2725738"/>
              <a:ext cx="1663700" cy="1762125"/>
            </a:xfrm>
            <a:custGeom>
              <a:avLst/>
              <a:gdLst>
                <a:gd name="T0" fmla="*/ 990 w 1048"/>
                <a:gd name="T1" fmla="*/ 0 h 1110"/>
                <a:gd name="T2" fmla="*/ 986 w 1048"/>
                <a:gd name="T3" fmla="*/ 50 h 1110"/>
                <a:gd name="T4" fmla="*/ 972 w 1048"/>
                <a:gd name="T5" fmla="*/ 106 h 1110"/>
                <a:gd name="T6" fmla="*/ 948 w 1048"/>
                <a:gd name="T7" fmla="*/ 166 h 1110"/>
                <a:gd name="T8" fmla="*/ 916 w 1048"/>
                <a:gd name="T9" fmla="*/ 232 h 1110"/>
                <a:gd name="T10" fmla="*/ 876 w 1048"/>
                <a:gd name="T11" fmla="*/ 300 h 1110"/>
                <a:gd name="T12" fmla="*/ 828 w 1048"/>
                <a:gd name="T13" fmla="*/ 372 h 1110"/>
                <a:gd name="T14" fmla="*/ 772 w 1048"/>
                <a:gd name="T15" fmla="*/ 444 h 1110"/>
                <a:gd name="T16" fmla="*/ 710 w 1048"/>
                <a:gd name="T17" fmla="*/ 518 h 1110"/>
                <a:gd name="T18" fmla="*/ 640 w 1048"/>
                <a:gd name="T19" fmla="*/ 590 h 1110"/>
                <a:gd name="T20" fmla="*/ 564 w 1048"/>
                <a:gd name="T21" fmla="*/ 662 h 1110"/>
                <a:gd name="T22" fmla="*/ 484 w 1048"/>
                <a:gd name="T23" fmla="*/ 732 h 1110"/>
                <a:gd name="T24" fmla="*/ 396 w 1048"/>
                <a:gd name="T25" fmla="*/ 798 h 1110"/>
                <a:gd name="T26" fmla="*/ 304 w 1048"/>
                <a:gd name="T27" fmla="*/ 860 h 1110"/>
                <a:gd name="T28" fmla="*/ 206 w 1048"/>
                <a:gd name="T29" fmla="*/ 918 h 1110"/>
                <a:gd name="T30" fmla="*/ 106 w 1048"/>
                <a:gd name="T31" fmla="*/ 970 h 1110"/>
                <a:gd name="T32" fmla="*/ 0 w 1048"/>
                <a:gd name="T33" fmla="*/ 1016 h 1110"/>
                <a:gd name="T34" fmla="*/ 206 w 1048"/>
                <a:gd name="T35" fmla="*/ 1110 h 1110"/>
                <a:gd name="T36" fmla="*/ 298 w 1048"/>
                <a:gd name="T37" fmla="*/ 1056 h 1110"/>
                <a:gd name="T38" fmla="*/ 386 w 1048"/>
                <a:gd name="T39" fmla="*/ 994 h 1110"/>
                <a:gd name="T40" fmla="*/ 472 w 1048"/>
                <a:gd name="T41" fmla="*/ 928 h 1110"/>
                <a:gd name="T42" fmla="*/ 550 w 1048"/>
                <a:gd name="T43" fmla="*/ 858 h 1110"/>
                <a:gd name="T44" fmla="*/ 626 w 1048"/>
                <a:gd name="T45" fmla="*/ 784 h 1110"/>
                <a:gd name="T46" fmla="*/ 694 w 1048"/>
                <a:gd name="T47" fmla="*/ 708 h 1110"/>
                <a:gd name="T48" fmla="*/ 758 w 1048"/>
                <a:gd name="T49" fmla="*/ 632 h 1110"/>
                <a:gd name="T50" fmla="*/ 868 w 1048"/>
                <a:gd name="T51" fmla="*/ 476 h 1110"/>
                <a:gd name="T52" fmla="*/ 954 w 1048"/>
                <a:gd name="T53" fmla="*/ 326 h 1110"/>
                <a:gd name="T54" fmla="*/ 1002 w 1048"/>
                <a:gd name="T55" fmla="*/ 222 h 1110"/>
                <a:gd name="T56" fmla="*/ 1024 w 1048"/>
                <a:gd name="T57" fmla="*/ 158 h 1110"/>
                <a:gd name="T58" fmla="*/ 1040 w 1048"/>
                <a:gd name="T59" fmla="*/ 100 h 1110"/>
                <a:gd name="T60" fmla="*/ 1046 w 1048"/>
                <a:gd name="T61" fmla="*/ 48 h 1110"/>
                <a:gd name="T62" fmla="*/ 990 w 1048"/>
                <a:gd name="T6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8" h="1110">
                  <a:moveTo>
                    <a:pt x="990" y="0"/>
                  </a:moveTo>
                  <a:lnTo>
                    <a:pt x="990" y="0"/>
                  </a:lnTo>
                  <a:lnTo>
                    <a:pt x="990" y="24"/>
                  </a:lnTo>
                  <a:lnTo>
                    <a:pt x="986" y="50"/>
                  </a:lnTo>
                  <a:lnTo>
                    <a:pt x="980" y="76"/>
                  </a:lnTo>
                  <a:lnTo>
                    <a:pt x="972" y="106"/>
                  </a:lnTo>
                  <a:lnTo>
                    <a:pt x="962" y="136"/>
                  </a:lnTo>
                  <a:lnTo>
                    <a:pt x="948" y="166"/>
                  </a:lnTo>
                  <a:lnTo>
                    <a:pt x="934" y="200"/>
                  </a:lnTo>
                  <a:lnTo>
                    <a:pt x="916" y="232"/>
                  </a:lnTo>
                  <a:lnTo>
                    <a:pt x="898" y="266"/>
                  </a:lnTo>
                  <a:lnTo>
                    <a:pt x="876" y="300"/>
                  </a:lnTo>
                  <a:lnTo>
                    <a:pt x="852" y="336"/>
                  </a:lnTo>
                  <a:lnTo>
                    <a:pt x="828" y="372"/>
                  </a:lnTo>
                  <a:lnTo>
                    <a:pt x="802" y="408"/>
                  </a:lnTo>
                  <a:lnTo>
                    <a:pt x="772" y="444"/>
                  </a:lnTo>
                  <a:lnTo>
                    <a:pt x="742" y="480"/>
                  </a:lnTo>
                  <a:lnTo>
                    <a:pt x="710" y="518"/>
                  </a:lnTo>
                  <a:lnTo>
                    <a:pt x="676" y="554"/>
                  </a:lnTo>
                  <a:lnTo>
                    <a:pt x="640" y="590"/>
                  </a:lnTo>
                  <a:lnTo>
                    <a:pt x="604" y="626"/>
                  </a:lnTo>
                  <a:lnTo>
                    <a:pt x="564" y="662"/>
                  </a:lnTo>
                  <a:lnTo>
                    <a:pt x="524" y="696"/>
                  </a:lnTo>
                  <a:lnTo>
                    <a:pt x="484" y="732"/>
                  </a:lnTo>
                  <a:lnTo>
                    <a:pt x="440" y="764"/>
                  </a:lnTo>
                  <a:lnTo>
                    <a:pt x="396" y="798"/>
                  </a:lnTo>
                  <a:lnTo>
                    <a:pt x="350" y="830"/>
                  </a:lnTo>
                  <a:lnTo>
                    <a:pt x="304" y="860"/>
                  </a:lnTo>
                  <a:lnTo>
                    <a:pt x="256" y="890"/>
                  </a:lnTo>
                  <a:lnTo>
                    <a:pt x="206" y="918"/>
                  </a:lnTo>
                  <a:lnTo>
                    <a:pt x="156" y="944"/>
                  </a:lnTo>
                  <a:lnTo>
                    <a:pt x="106" y="970"/>
                  </a:lnTo>
                  <a:lnTo>
                    <a:pt x="54" y="994"/>
                  </a:lnTo>
                  <a:lnTo>
                    <a:pt x="0" y="1016"/>
                  </a:lnTo>
                  <a:lnTo>
                    <a:pt x="206" y="1110"/>
                  </a:lnTo>
                  <a:lnTo>
                    <a:pt x="206" y="1110"/>
                  </a:lnTo>
                  <a:lnTo>
                    <a:pt x="252" y="1084"/>
                  </a:lnTo>
                  <a:lnTo>
                    <a:pt x="298" y="1056"/>
                  </a:lnTo>
                  <a:lnTo>
                    <a:pt x="344" y="1026"/>
                  </a:lnTo>
                  <a:lnTo>
                    <a:pt x="386" y="994"/>
                  </a:lnTo>
                  <a:lnTo>
                    <a:pt x="430" y="962"/>
                  </a:lnTo>
                  <a:lnTo>
                    <a:pt x="472" y="928"/>
                  </a:lnTo>
                  <a:lnTo>
                    <a:pt x="512" y="894"/>
                  </a:lnTo>
                  <a:lnTo>
                    <a:pt x="550" y="858"/>
                  </a:lnTo>
                  <a:lnTo>
                    <a:pt x="588" y="822"/>
                  </a:lnTo>
                  <a:lnTo>
                    <a:pt x="626" y="784"/>
                  </a:lnTo>
                  <a:lnTo>
                    <a:pt x="660" y="746"/>
                  </a:lnTo>
                  <a:lnTo>
                    <a:pt x="694" y="708"/>
                  </a:lnTo>
                  <a:lnTo>
                    <a:pt x="728" y="670"/>
                  </a:lnTo>
                  <a:lnTo>
                    <a:pt x="758" y="632"/>
                  </a:lnTo>
                  <a:lnTo>
                    <a:pt x="816" y="554"/>
                  </a:lnTo>
                  <a:lnTo>
                    <a:pt x="868" y="476"/>
                  </a:lnTo>
                  <a:lnTo>
                    <a:pt x="914" y="400"/>
                  </a:lnTo>
                  <a:lnTo>
                    <a:pt x="954" y="326"/>
                  </a:lnTo>
                  <a:lnTo>
                    <a:pt x="988" y="256"/>
                  </a:lnTo>
                  <a:lnTo>
                    <a:pt x="1002" y="222"/>
                  </a:lnTo>
                  <a:lnTo>
                    <a:pt x="1014" y="190"/>
                  </a:lnTo>
                  <a:lnTo>
                    <a:pt x="1024" y="158"/>
                  </a:lnTo>
                  <a:lnTo>
                    <a:pt x="1032" y="128"/>
                  </a:lnTo>
                  <a:lnTo>
                    <a:pt x="1040" y="100"/>
                  </a:lnTo>
                  <a:lnTo>
                    <a:pt x="1044" y="74"/>
                  </a:lnTo>
                  <a:lnTo>
                    <a:pt x="1046" y="48"/>
                  </a:lnTo>
                  <a:lnTo>
                    <a:pt x="1048" y="26"/>
                  </a:lnTo>
                  <a:lnTo>
                    <a:pt x="99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9" name="Freeform 17"/>
            <p:cNvSpPr>
              <a:spLocks/>
            </p:cNvSpPr>
            <p:nvPr/>
          </p:nvSpPr>
          <p:spPr bwMode="auto">
            <a:xfrm>
              <a:off x="2722563" y="2767013"/>
              <a:ext cx="1447800" cy="1844675"/>
            </a:xfrm>
            <a:custGeom>
              <a:avLst/>
              <a:gdLst>
                <a:gd name="T0" fmla="*/ 842 w 912"/>
                <a:gd name="T1" fmla="*/ 0 h 1162"/>
                <a:gd name="T2" fmla="*/ 842 w 912"/>
                <a:gd name="T3" fmla="*/ 0 h 1162"/>
                <a:gd name="T4" fmla="*/ 840 w 912"/>
                <a:gd name="T5" fmla="*/ 22 h 1162"/>
                <a:gd name="T6" fmla="*/ 838 w 912"/>
                <a:gd name="T7" fmla="*/ 48 h 1162"/>
                <a:gd name="T8" fmla="*/ 834 w 912"/>
                <a:gd name="T9" fmla="*/ 74 h 1162"/>
                <a:gd name="T10" fmla="*/ 826 w 912"/>
                <a:gd name="T11" fmla="*/ 102 h 1162"/>
                <a:gd name="T12" fmla="*/ 818 w 912"/>
                <a:gd name="T13" fmla="*/ 132 h 1162"/>
                <a:gd name="T14" fmla="*/ 808 w 912"/>
                <a:gd name="T15" fmla="*/ 164 h 1162"/>
                <a:gd name="T16" fmla="*/ 796 w 912"/>
                <a:gd name="T17" fmla="*/ 196 h 1162"/>
                <a:gd name="T18" fmla="*/ 782 w 912"/>
                <a:gd name="T19" fmla="*/ 230 h 1162"/>
                <a:gd name="T20" fmla="*/ 748 w 912"/>
                <a:gd name="T21" fmla="*/ 300 h 1162"/>
                <a:gd name="T22" fmla="*/ 708 w 912"/>
                <a:gd name="T23" fmla="*/ 374 h 1162"/>
                <a:gd name="T24" fmla="*/ 662 w 912"/>
                <a:gd name="T25" fmla="*/ 450 h 1162"/>
                <a:gd name="T26" fmla="*/ 610 w 912"/>
                <a:gd name="T27" fmla="*/ 528 h 1162"/>
                <a:gd name="T28" fmla="*/ 552 w 912"/>
                <a:gd name="T29" fmla="*/ 606 h 1162"/>
                <a:gd name="T30" fmla="*/ 522 w 912"/>
                <a:gd name="T31" fmla="*/ 644 h 1162"/>
                <a:gd name="T32" fmla="*/ 488 w 912"/>
                <a:gd name="T33" fmla="*/ 682 h 1162"/>
                <a:gd name="T34" fmla="*/ 454 w 912"/>
                <a:gd name="T35" fmla="*/ 720 h 1162"/>
                <a:gd name="T36" fmla="*/ 420 w 912"/>
                <a:gd name="T37" fmla="*/ 758 h 1162"/>
                <a:gd name="T38" fmla="*/ 382 w 912"/>
                <a:gd name="T39" fmla="*/ 796 h 1162"/>
                <a:gd name="T40" fmla="*/ 344 w 912"/>
                <a:gd name="T41" fmla="*/ 832 h 1162"/>
                <a:gd name="T42" fmla="*/ 306 w 912"/>
                <a:gd name="T43" fmla="*/ 868 h 1162"/>
                <a:gd name="T44" fmla="*/ 266 w 912"/>
                <a:gd name="T45" fmla="*/ 902 h 1162"/>
                <a:gd name="T46" fmla="*/ 224 w 912"/>
                <a:gd name="T47" fmla="*/ 936 h 1162"/>
                <a:gd name="T48" fmla="*/ 180 w 912"/>
                <a:gd name="T49" fmla="*/ 968 h 1162"/>
                <a:gd name="T50" fmla="*/ 138 w 912"/>
                <a:gd name="T51" fmla="*/ 1000 h 1162"/>
                <a:gd name="T52" fmla="*/ 92 w 912"/>
                <a:gd name="T53" fmla="*/ 1030 h 1162"/>
                <a:gd name="T54" fmla="*/ 46 w 912"/>
                <a:gd name="T55" fmla="*/ 1058 h 1162"/>
                <a:gd name="T56" fmla="*/ 0 w 912"/>
                <a:gd name="T57" fmla="*/ 1084 h 1162"/>
                <a:gd name="T58" fmla="*/ 250 w 912"/>
                <a:gd name="T59" fmla="*/ 1162 h 1162"/>
                <a:gd name="T60" fmla="*/ 250 w 912"/>
                <a:gd name="T61" fmla="*/ 1162 h 1162"/>
                <a:gd name="T62" fmla="*/ 288 w 912"/>
                <a:gd name="T63" fmla="*/ 1132 h 1162"/>
                <a:gd name="T64" fmla="*/ 324 w 912"/>
                <a:gd name="T65" fmla="*/ 1100 h 1162"/>
                <a:gd name="T66" fmla="*/ 360 w 912"/>
                <a:gd name="T67" fmla="*/ 1066 h 1162"/>
                <a:gd name="T68" fmla="*/ 396 w 912"/>
                <a:gd name="T69" fmla="*/ 1030 h 1162"/>
                <a:gd name="T70" fmla="*/ 430 w 912"/>
                <a:gd name="T71" fmla="*/ 994 h 1162"/>
                <a:gd name="T72" fmla="*/ 462 w 912"/>
                <a:gd name="T73" fmla="*/ 958 h 1162"/>
                <a:gd name="T74" fmla="*/ 494 w 912"/>
                <a:gd name="T75" fmla="*/ 920 h 1162"/>
                <a:gd name="T76" fmla="*/ 526 w 912"/>
                <a:gd name="T77" fmla="*/ 882 h 1162"/>
                <a:gd name="T78" fmla="*/ 556 w 912"/>
                <a:gd name="T79" fmla="*/ 842 h 1162"/>
                <a:gd name="T80" fmla="*/ 584 w 912"/>
                <a:gd name="T81" fmla="*/ 802 h 1162"/>
                <a:gd name="T82" fmla="*/ 638 w 912"/>
                <a:gd name="T83" fmla="*/ 720 h 1162"/>
                <a:gd name="T84" fmla="*/ 688 w 912"/>
                <a:gd name="T85" fmla="*/ 638 h 1162"/>
                <a:gd name="T86" fmla="*/ 734 w 912"/>
                <a:gd name="T87" fmla="*/ 556 h 1162"/>
                <a:gd name="T88" fmla="*/ 774 w 912"/>
                <a:gd name="T89" fmla="*/ 476 h 1162"/>
                <a:gd name="T90" fmla="*/ 810 w 912"/>
                <a:gd name="T91" fmla="*/ 396 h 1162"/>
                <a:gd name="T92" fmla="*/ 840 w 912"/>
                <a:gd name="T93" fmla="*/ 320 h 1162"/>
                <a:gd name="T94" fmla="*/ 866 w 912"/>
                <a:gd name="T95" fmla="*/ 248 h 1162"/>
                <a:gd name="T96" fmla="*/ 886 w 912"/>
                <a:gd name="T97" fmla="*/ 182 h 1162"/>
                <a:gd name="T98" fmla="*/ 900 w 912"/>
                <a:gd name="T99" fmla="*/ 122 h 1162"/>
                <a:gd name="T100" fmla="*/ 908 w 912"/>
                <a:gd name="T101" fmla="*/ 68 h 1162"/>
                <a:gd name="T102" fmla="*/ 910 w 912"/>
                <a:gd name="T103" fmla="*/ 44 h 1162"/>
                <a:gd name="T104" fmla="*/ 912 w 912"/>
                <a:gd name="T105" fmla="*/ 22 h 1162"/>
                <a:gd name="T106" fmla="*/ 842 w 912"/>
                <a:gd name="T10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2" h="1162">
                  <a:moveTo>
                    <a:pt x="842" y="0"/>
                  </a:moveTo>
                  <a:lnTo>
                    <a:pt x="842" y="0"/>
                  </a:lnTo>
                  <a:lnTo>
                    <a:pt x="840" y="22"/>
                  </a:lnTo>
                  <a:lnTo>
                    <a:pt x="838" y="48"/>
                  </a:lnTo>
                  <a:lnTo>
                    <a:pt x="834" y="74"/>
                  </a:lnTo>
                  <a:lnTo>
                    <a:pt x="826" y="102"/>
                  </a:lnTo>
                  <a:lnTo>
                    <a:pt x="818" y="132"/>
                  </a:lnTo>
                  <a:lnTo>
                    <a:pt x="808" y="164"/>
                  </a:lnTo>
                  <a:lnTo>
                    <a:pt x="796" y="196"/>
                  </a:lnTo>
                  <a:lnTo>
                    <a:pt x="782" y="230"/>
                  </a:lnTo>
                  <a:lnTo>
                    <a:pt x="748" y="300"/>
                  </a:lnTo>
                  <a:lnTo>
                    <a:pt x="708" y="374"/>
                  </a:lnTo>
                  <a:lnTo>
                    <a:pt x="662" y="450"/>
                  </a:lnTo>
                  <a:lnTo>
                    <a:pt x="610" y="528"/>
                  </a:lnTo>
                  <a:lnTo>
                    <a:pt x="552" y="606"/>
                  </a:lnTo>
                  <a:lnTo>
                    <a:pt x="522" y="644"/>
                  </a:lnTo>
                  <a:lnTo>
                    <a:pt x="488" y="682"/>
                  </a:lnTo>
                  <a:lnTo>
                    <a:pt x="454" y="720"/>
                  </a:lnTo>
                  <a:lnTo>
                    <a:pt x="420" y="758"/>
                  </a:lnTo>
                  <a:lnTo>
                    <a:pt x="382" y="796"/>
                  </a:lnTo>
                  <a:lnTo>
                    <a:pt x="344" y="832"/>
                  </a:lnTo>
                  <a:lnTo>
                    <a:pt x="306" y="868"/>
                  </a:lnTo>
                  <a:lnTo>
                    <a:pt x="266" y="902"/>
                  </a:lnTo>
                  <a:lnTo>
                    <a:pt x="224" y="936"/>
                  </a:lnTo>
                  <a:lnTo>
                    <a:pt x="180" y="968"/>
                  </a:lnTo>
                  <a:lnTo>
                    <a:pt x="138" y="1000"/>
                  </a:lnTo>
                  <a:lnTo>
                    <a:pt x="92" y="1030"/>
                  </a:lnTo>
                  <a:lnTo>
                    <a:pt x="46" y="1058"/>
                  </a:lnTo>
                  <a:lnTo>
                    <a:pt x="0" y="1084"/>
                  </a:lnTo>
                  <a:lnTo>
                    <a:pt x="250" y="1162"/>
                  </a:lnTo>
                  <a:lnTo>
                    <a:pt x="250" y="1162"/>
                  </a:lnTo>
                  <a:lnTo>
                    <a:pt x="288" y="1132"/>
                  </a:lnTo>
                  <a:lnTo>
                    <a:pt x="324" y="1100"/>
                  </a:lnTo>
                  <a:lnTo>
                    <a:pt x="360" y="1066"/>
                  </a:lnTo>
                  <a:lnTo>
                    <a:pt x="396" y="1030"/>
                  </a:lnTo>
                  <a:lnTo>
                    <a:pt x="430" y="994"/>
                  </a:lnTo>
                  <a:lnTo>
                    <a:pt x="462" y="958"/>
                  </a:lnTo>
                  <a:lnTo>
                    <a:pt x="494" y="920"/>
                  </a:lnTo>
                  <a:lnTo>
                    <a:pt x="526" y="882"/>
                  </a:lnTo>
                  <a:lnTo>
                    <a:pt x="556" y="842"/>
                  </a:lnTo>
                  <a:lnTo>
                    <a:pt x="584" y="802"/>
                  </a:lnTo>
                  <a:lnTo>
                    <a:pt x="638" y="720"/>
                  </a:lnTo>
                  <a:lnTo>
                    <a:pt x="688" y="638"/>
                  </a:lnTo>
                  <a:lnTo>
                    <a:pt x="734" y="556"/>
                  </a:lnTo>
                  <a:lnTo>
                    <a:pt x="774" y="476"/>
                  </a:lnTo>
                  <a:lnTo>
                    <a:pt x="810" y="396"/>
                  </a:lnTo>
                  <a:lnTo>
                    <a:pt x="840" y="320"/>
                  </a:lnTo>
                  <a:lnTo>
                    <a:pt x="866" y="248"/>
                  </a:lnTo>
                  <a:lnTo>
                    <a:pt x="886" y="182"/>
                  </a:lnTo>
                  <a:lnTo>
                    <a:pt x="900" y="122"/>
                  </a:lnTo>
                  <a:lnTo>
                    <a:pt x="908" y="68"/>
                  </a:lnTo>
                  <a:lnTo>
                    <a:pt x="910" y="44"/>
                  </a:lnTo>
                  <a:lnTo>
                    <a:pt x="912" y="22"/>
                  </a:lnTo>
                  <a:lnTo>
                    <a:pt x="84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0" name="Freeform 18"/>
            <p:cNvSpPr>
              <a:spLocks/>
            </p:cNvSpPr>
            <p:nvPr/>
          </p:nvSpPr>
          <p:spPr bwMode="auto">
            <a:xfrm>
              <a:off x="3119438" y="2801938"/>
              <a:ext cx="1174750" cy="1901825"/>
            </a:xfrm>
            <a:custGeom>
              <a:avLst/>
              <a:gdLst>
                <a:gd name="T0" fmla="*/ 662 w 740"/>
                <a:gd name="T1" fmla="*/ 0 h 1198"/>
                <a:gd name="T2" fmla="*/ 662 w 740"/>
                <a:gd name="T3" fmla="*/ 0 h 1198"/>
                <a:gd name="T4" fmla="*/ 660 w 740"/>
                <a:gd name="T5" fmla="*/ 22 h 1198"/>
                <a:gd name="T6" fmla="*/ 658 w 740"/>
                <a:gd name="T7" fmla="*/ 46 h 1198"/>
                <a:gd name="T8" fmla="*/ 650 w 740"/>
                <a:gd name="T9" fmla="*/ 100 h 1198"/>
                <a:gd name="T10" fmla="*/ 636 w 740"/>
                <a:gd name="T11" fmla="*/ 160 h 1198"/>
                <a:gd name="T12" fmla="*/ 616 w 740"/>
                <a:gd name="T13" fmla="*/ 226 h 1198"/>
                <a:gd name="T14" fmla="*/ 590 w 740"/>
                <a:gd name="T15" fmla="*/ 298 h 1198"/>
                <a:gd name="T16" fmla="*/ 560 w 740"/>
                <a:gd name="T17" fmla="*/ 374 h 1198"/>
                <a:gd name="T18" fmla="*/ 524 w 740"/>
                <a:gd name="T19" fmla="*/ 454 h 1198"/>
                <a:gd name="T20" fmla="*/ 484 w 740"/>
                <a:gd name="T21" fmla="*/ 534 h 1198"/>
                <a:gd name="T22" fmla="*/ 438 w 740"/>
                <a:gd name="T23" fmla="*/ 616 h 1198"/>
                <a:gd name="T24" fmla="*/ 388 w 740"/>
                <a:gd name="T25" fmla="*/ 698 h 1198"/>
                <a:gd name="T26" fmla="*/ 334 w 740"/>
                <a:gd name="T27" fmla="*/ 780 h 1198"/>
                <a:gd name="T28" fmla="*/ 306 w 740"/>
                <a:gd name="T29" fmla="*/ 820 h 1198"/>
                <a:gd name="T30" fmla="*/ 276 w 740"/>
                <a:gd name="T31" fmla="*/ 860 h 1198"/>
                <a:gd name="T32" fmla="*/ 244 w 740"/>
                <a:gd name="T33" fmla="*/ 898 h 1198"/>
                <a:gd name="T34" fmla="*/ 212 w 740"/>
                <a:gd name="T35" fmla="*/ 936 h 1198"/>
                <a:gd name="T36" fmla="*/ 180 w 740"/>
                <a:gd name="T37" fmla="*/ 972 h 1198"/>
                <a:gd name="T38" fmla="*/ 146 w 740"/>
                <a:gd name="T39" fmla="*/ 1008 h 1198"/>
                <a:gd name="T40" fmla="*/ 110 w 740"/>
                <a:gd name="T41" fmla="*/ 1044 h 1198"/>
                <a:gd name="T42" fmla="*/ 74 w 740"/>
                <a:gd name="T43" fmla="*/ 1078 h 1198"/>
                <a:gd name="T44" fmla="*/ 38 w 740"/>
                <a:gd name="T45" fmla="*/ 1110 h 1198"/>
                <a:gd name="T46" fmla="*/ 0 w 740"/>
                <a:gd name="T47" fmla="*/ 1140 h 1198"/>
                <a:gd name="T48" fmla="*/ 284 w 740"/>
                <a:gd name="T49" fmla="*/ 1198 h 1198"/>
                <a:gd name="T50" fmla="*/ 284 w 740"/>
                <a:gd name="T51" fmla="*/ 1198 h 1198"/>
                <a:gd name="T52" fmla="*/ 312 w 740"/>
                <a:gd name="T53" fmla="*/ 1164 h 1198"/>
                <a:gd name="T54" fmla="*/ 338 w 740"/>
                <a:gd name="T55" fmla="*/ 1128 h 1198"/>
                <a:gd name="T56" fmla="*/ 362 w 740"/>
                <a:gd name="T57" fmla="*/ 1092 h 1198"/>
                <a:gd name="T58" fmla="*/ 386 w 740"/>
                <a:gd name="T59" fmla="*/ 1054 h 1198"/>
                <a:gd name="T60" fmla="*/ 434 w 740"/>
                <a:gd name="T61" fmla="*/ 976 h 1198"/>
                <a:gd name="T62" fmla="*/ 478 w 740"/>
                <a:gd name="T63" fmla="*/ 894 h 1198"/>
                <a:gd name="T64" fmla="*/ 518 w 740"/>
                <a:gd name="T65" fmla="*/ 810 h 1198"/>
                <a:gd name="T66" fmla="*/ 556 w 740"/>
                <a:gd name="T67" fmla="*/ 726 h 1198"/>
                <a:gd name="T68" fmla="*/ 590 w 740"/>
                <a:gd name="T69" fmla="*/ 640 h 1198"/>
                <a:gd name="T70" fmla="*/ 620 w 740"/>
                <a:gd name="T71" fmla="*/ 554 h 1198"/>
                <a:gd name="T72" fmla="*/ 648 w 740"/>
                <a:gd name="T73" fmla="*/ 472 h 1198"/>
                <a:gd name="T74" fmla="*/ 672 w 740"/>
                <a:gd name="T75" fmla="*/ 390 h 1198"/>
                <a:gd name="T76" fmla="*/ 692 w 740"/>
                <a:gd name="T77" fmla="*/ 312 h 1198"/>
                <a:gd name="T78" fmla="*/ 710 w 740"/>
                <a:gd name="T79" fmla="*/ 240 h 1198"/>
                <a:gd name="T80" fmla="*/ 722 w 740"/>
                <a:gd name="T81" fmla="*/ 174 h 1198"/>
                <a:gd name="T82" fmla="*/ 732 w 740"/>
                <a:gd name="T83" fmla="*/ 112 h 1198"/>
                <a:gd name="T84" fmla="*/ 738 w 740"/>
                <a:gd name="T85" fmla="*/ 60 h 1198"/>
                <a:gd name="T86" fmla="*/ 740 w 740"/>
                <a:gd name="T87" fmla="*/ 16 h 1198"/>
                <a:gd name="T88" fmla="*/ 662 w 740"/>
                <a:gd name="T89"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0" h="1198">
                  <a:moveTo>
                    <a:pt x="662" y="0"/>
                  </a:moveTo>
                  <a:lnTo>
                    <a:pt x="662" y="0"/>
                  </a:lnTo>
                  <a:lnTo>
                    <a:pt x="660" y="22"/>
                  </a:lnTo>
                  <a:lnTo>
                    <a:pt x="658" y="46"/>
                  </a:lnTo>
                  <a:lnTo>
                    <a:pt x="650" y="100"/>
                  </a:lnTo>
                  <a:lnTo>
                    <a:pt x="636" y="160"/>
                  </a:lnTo>
                  <a:lnTo>
                    <a:pt x="616" y="226"/>
                  </a:lnTo>
                  <a:lnTo>
                    <a:pt x="590" y="298"/>
                  </a:lnTo>
                  <a:lnTo>
                    <a:pt x="560" y="374"/>
                  </a:lnTo>
                  <a:lnTo>
                    <a:pt x="524" y="454"/>
                  </a:lnTo>
                  <a:lnTo>
                    <a:pt x="484" y="534"/>
                  </a:lnTo>
                  <a:lnTo>
                    <a:pt x="438" y="616"/>
                  </a:lnTo>
                  <a:lnTo>
                    <a:pt x="388" y="698"/>
                  </a:lnTo>
                  <a:lnTo>
                    <a:pt x="334" y="780"/>
                  </a:lnTo>
                  <a:lnTo>
                    <a:pt x="306" y="820"/>
                  </a:lnTo>
                  <a:lnTo>
                    <a:pt x="276" y="860"/>
                  </a:lnTo>
                  <a:lnTo>
                    <a:pt x="244" y="898"/>
                  </a:lnTo>
                  <a:lnTo>
                    <a:pt x="212" y="936"/>
                  </a:lnTo>
                  <a:lnTo>
                    <a:pt x="180" y="972"/>
                  </a:lnTo>
                  <a:lnTo>
                    <a:pt x="146" y="1008"/>
                  </a:lnTo>
                  <a:lnTo>
                    <a:pt x="110" y="1044"/>
                  </a:lnTo>
                  <a:lnTo>
                    <a:pt x="74" y="1078"/>
                  </a:lnTo>
                  <a:lnTo>
                    <a:pt x="38" y="1110"/>
                  </a:lnTo>
                  <a:lnTo>
                    <a:pt x="0" y="1140"/>
                  </a:lnTo>
                  <a:lnTo>
                    <a:pt x="284" y="1198"/>
                  </a:lnTo>
                  <a:lnTo>
                    <a:pt x="284" y="1198"/>
                  </a:lnTo>
                  <a:lnTo>
                    <a:pt x="312" y="1164"/>
                  </a:lnTo>
                  <a:lnTo>
                    <a:pt x="338" y="1128"/>
                  </a:lnTo>
                  <a:lnTo>
                    <a:pt x="362" y="1092"/>
                  </a:lnTo>
                  <a:lnTo>
                    <a:pt x="386" y="1054"/>
                  </a:lnTo>
                  <a:lnTo>
                    <a:pt x="434" y="976"/>
                  </a:lnTo>
                  <a:lnTo>
                    <a:pt x="478" y="894"/>
                  </a:lnTo>
                  <a:lnTo>
                    <a:pt x="518" y="810"/>
                  </a:lnTo>
                  <a:lnTo>
                    <a:pt x="556" y="726"/>
                  </a:lnTo>
                  <a:lnTo>
                    <a:pt x="590" y="640"/>
                  </a:lnTo>
                  <a:lnTo>
                    <a:pt x="620" y="554"/>
                  </a:lnTo>
                  <a:lnTo>
                    <a:pt x="648" y="472"/>
                  </a:lnTo>
                  <a:lnTo>
                    <a:pt x="672" y="390"/>
                  </a:lnTo>
                  <a:lnTo>
                    <a:pt x="692" y="312"/>
                  </a:lnTo>
                  <a:lnTo>
                    <a:pt x="710" y="240"/>
                  </a:lnTo>
                  <a:lnTo>
                    <a:pt x="722" y="174"/>
                  </a:lnTo>
                  <a:lnTo>
                    <a:pt x="732" y="112"/>
                  </a:lnTo>
                  <a:lnTo>
                    <a:pt x="738" y="60"/>
                  </a:lnTo>
                  <a:lnTo>
                    <a:pt x="740" y="16"/>
                  </a:lnTo>
                  <a:lnTo>
                    <a:pt x="66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1" name="Freeform 19"/>
            <p:cNvSpPr>
              <a:spLocks/>
            </p:cNvSpPr>
            <p:nvPr/>
          </p:nvSpPr>
          <p:spPr bwMode="auto">
            <a:xfrm>
              <a:off x="3570288" y="2827338"/>
              <a:ext cx="860425" cy="1930400"/>
            </a:xfrm>
            <a:custGeom>
              <a:avLst/>
              <a:gdLst>
                <a:gd name="T0" fmla="*/ 456 w 542"/>
                <a:gd name="T1" fmla="*/ 0 h 1216"/>
                <a:gd name="T2" fmla="*/ 456 w 542"/>
                <a:gd name="T3" fmla="*/ 0 h 1216"/>
                <a:gd name="T4" fmla="*/ 454 w 542"/>
                <a:gd name="T5" fmla="*/ 44 h 1216"/>
                <a:gd name="T6" fmla="*/ 448 w 542"/>
                <a:gd name="T7" fmla="*/ 96 h 1216"/>
                <a:gd name="T8" fmla="*/ 438 w 542"/>
                <a:gd name="T9" fmla="*/ 158 h 1216"/>
                <a:gd name="T10" fmla="*/ 426 w 542"/>
                <a:gd name="T11" fmla="*/ 224 h 1216"/>
                <a:gd name="T12" fmla="*/ 408 w 542"/>
                <a:gd name="T13" fmla="*/ 296 h 1216"/>
                <a:gd name="T14" fmla="*/ 388 w 542"/>
                <a:gd name="T15" fmla="*/ 374 h 1216"/>
                <a:gd name="T16" fmla="*/ 364 w 542"/>
                <a:gd name="T17" fmla="*/ 456 h 1216"/>
                <a:gd name="T18" fmla="*/ 336 w 542"/>
                <a:gd name="T19" fmla="*/ 538 h 1216"/>
                <a:gd name="T20" fmla="*/ 306 w 542"/>
                <a:gd name="T21" fmla="*/ 624 h 1216"/>
                <a:gd name="T22" fmla="*/ 272 w 542"/>
                <a:gd name="T23" fmla="*/ 710 h 1216"/>
                <a:gd name="T24" fmla="*/ 234 w 542"/>
                <a:gd name="T25" fmla="*/ 794 h 1216"/>
                <a:gd name="T26" fmla="*/ 194 w 542"/>
                <a:gd name="T27" fmla="*/ 878 h 1216"/>
                <a:gd name="T28" fmla="*/ 150 w 542"/>
                <a:gd name="T29" fmla="*/ 960 h 1216"/>
                <a:gd name="T30" fmla="*/ 102 w 542"/>
                <a:gd name="T31" fmla="*/ 1038 h 1216"/>
                <a:gd name="T32" fmla="*/ 78 w 542"/>
                <a:gd name="T33" fmla="*/ 1076 h 1216"/>
                <a:gd name="T34" fmla="*/ 54 w 542"/>
                <a:gd name="T35" fmla="*/ 1112 h 1216"/>
                <a:gd name="T36" fmla="*/ 28 w 542"/>
                <a:gd name="T37" fmla="*/ 1148 h 1216"/>
                <a:gd name="T38" fmla="*/ 0 w 542"/>
                <a:gd name="T39" fmla="*/ 1182 h 1216"/>
                <a:gd name="T40" fmla="*/ 310 w 542"/>
                <a:gd name="T41" fmla="*/ 1216 h 1216"/>
                <a:gd name="T42" fmla="*/ 310 w 542"/>
                <a:gd name="T43" fmla="*/ 1216 h 1216"/>
                <a:gd name="T44" fmla="*/ 336 w 542"/>
                <a:gd name="T45" fmla="*/ 1144 h 1216"/>
                <a:gd name="T46" fmla="*/ 362 w 542"/>
                <a:gd name="T47" fmla="*/ 1068 h 1216"/>
                <a:gd name="T48" fmla="*/ 386 w 542"/>
                <a:gd name="T49" fmla="*/ 986 h 1216"/>
                <a:gd name="T50" fmla="*/ 408 w 542"/>
                <a:gd name="T51" fmla="*/ 902 h 1216"/>
                <a:gd name="T52" fmla="*/ 430 w 542"/>
                <a:gd name="T53" fmla="*/ 814 h 1216"/>
                <a:gd name="T54" fmla="*/ 448 w 542"/>
                <a:gd name="T55" fmla="*/ 728 h 1216"/>
                <a:gd name="T56" fmla="*/ 466 w 542"/>
                <a:gd name="T57" fmla="*/ 640 h 1216"/>
                <a:gd name="T58" fmla="*/ 482 w 542"/>
                <a:gd name="T59" fmla="*/ 552 h 1216"/>
                <a:gd name="T60" fmla="*/ 496 w 542"/>
                <a:gd name="T61" fmla="*/ 468 h 1216"/>
                <a:gd name="T62" fmla="*/ 508 w 542"/>
                <a:gd name="T63" fmla="*/ 386 h 1216"/>
                <a:gd name="T64" fmla="*/ 518 w 542"/>
                <a:gd name="T65" fmla="*/ 308 h 1216"/>
                <a:gd name="T66" fmla="*/ 526 w 542"/>
                <a:gd name="T67" fmla="*/ 234 h 1216"/>
                <a:gd name="T68" fmla="*/ 534 w 542"/>
                <a:gd name="T69" fmla="*/ 166 h 1216"/>
                <a:gd name="T70" fmla="*/ 538 w 542"/>
                <a:gd name="T71" fmla="*/ 106 h 1216"/>
                <a:gd name="T72" fmla="*/ 542 w 542"/>
                <a:gd name="T73" fmla="*/ 54 h 1216"/>
                <a:gd name="T74" fmla="*/ 542 w 542"/>
                <a:gd name="T75" fmla="*/ 10 h 1216"/>
                <a:gd name="T76" fmla="*/ 456 w 542"/>
                <a:gd name="T77" fmla="*/ 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2" h="1216">
                  <a:moveTo>
                    <a:pt x="456" y="0"/>
                  </a:moveTo>
                  <a:lnTo>
                    <a:pt x="456" y="0"/>
                  </a:lnTo>
                  <a:lnTo>
                    <a:pt x="454" y="44"/>
                  </a:lnTo>
                  <a:lnTo>
                    <a:pt x="448" y="96"/>
                  </a:lnTo>
                  <a:lnTo>
                    <a:pt x="438" y="158"/>
                  </a:lnTo>
                  <a:lnTo>
                    <a:pt x="426" y="224"/>
                  </a:lnTo>
                  <a:lnTo>
                    <a:pt x="408" y="296"/>
                  </a:lnTo>
                  <a:lnTo>
                    <a:pt x="388" y="374"/>
                  </a:lnTo>
                  <a:lnTo>
                    <a:pt x="364" y="456"/>
                  </a:lnTo>
                  <a:lnTo>
                    <a:pt x="336" y="538"/>
                  </a:lnTo>
                  <a:lnTo>
                    <a:pt x="306" y="624"/>
                  </a:lnTo>
                  <a:lnTo>
                    <a:pt x="272" y="710"/>
                  </a:lnTo>
                  <a:lnTo>
                    <a:pt x="234" y="794"/>
                  </a:lnTo>
                  <a:lnTo>
                    <a:pt x="194" y="878"/>
                  </a:lnTo>
                  <a:lnTo>
                    <a:pt x="150" y="960"/>
                  </a:lnTo>
                  <a:lnTo>
                    <a:pt x="102" y="1038"/>
                  </a:lnTo>
                  <a:lnTo>
                    <a:pt x="78" y="1076"/>
                  </a:lnTo>
                  <a:lnTo>
                    <a:pt x="54" y="1112"/>
                  </a:lnTo>
                  <a:lnTo>
                    <a:pt x="28" y="1148"/>
                  </a:lnTo>
                  <a:lnTo>
                    <a:pt x="0" y="1182"/>
                  </a:lnTo>
                  <a:lnTo>
                    <a:pt x="310" y="1216"/>
                  </a:lnTo>
                  <a:lnTo>
                    <a:pt x="310" y="1216"/>
                  </a:lnTo>
                  <a:lnTo>
                    <a:pt x="336" y="1144"/>
                  </a:lnTo>
                  <a:lnTo>
                    <a:pt x="362" y="1068"/>
                  </a:lnTo>
                  <a:lnTo>
                    <a:pt x="386" y="986"/>
                  </a:lnTo>
                  <a:lnTo>
                    <a:pt x="408" y="902"/>
                  </a:lnTo>
                  <a:lnTo>
                    <a:pt x="430" y="814"/>
                  </a:lnTo>
                  <a:lnTo>
                    <a:pt x="448" y="728"/>
                  </a:lnTo>
                  <a:lnTo>
                    <a:pt x="466" y="640"/>
                  </a:lnTo>
                  <a:lnTo>
                    <a:pt x="482" y="552"/>
                  </a:lnTo>
                  <a:lnTo>
                    <a:pt x="496" y="468"/>
                  </a:lnTo>
                  <a:lnTo>
                    <a:pt x="508" y="386"/>
                  </a:lnTo>
                  <a:lnTo>
                    <a:pt x="518" y="308"/>
                  </a:lnTo>
                  <a:lnTo>
                    <a:pt x="526" y="234"/>
                  </a:lnTo>
                  <a:lnTo>
                    <a:pt x="534" y="166"/>
                  </a:lnTo>
                  <a:lnTo>
                    <a:pt x="538" y="106"/>
                  </a:lnTo>
                  <a:lnTo>
                    <a:pt x="542" y="54"/>
                  </a:lnTo>
                  <a:lnTo>
                    <a:pt x="542" y="10"/>
                  </a:lnTo>
                  <a:lnTo>
                    <a:pt x="45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2" name="Freeform 20"/>
            <p:cNvSpPr>
              <a:spLocks/>
            </p:cNvSpPr>
            <p:nvPr/>
          </p:nvSpPr>
          <p:spPr bwMode="auto">
            <a:xfrm>
              <a:off x="4062413" y="2843213"/>
              <a:ext cx="511175" cy="1933575"/>
            </a:xfrm>
            <a:custGeom>
              <a:avLst/>
              <a:gdLst>
                <a:gd name="T0" fmla="*/ 232 w 322"/>
                <a:gd name="T1" fmla="*/ 0 h 1218"/>
                <a:gd name="T2" fmla="*/ 232 w 322"/>
                <a:gd name="T3" fmla="*/ 0 h 1218"/>
                <a:gd name="T4" fmla="*/ 232 w 322"/>
                <a:gd name="T5" fmla="*/ 44 h 1218"/>
                <a:gd name="T6" fmla="*/ 228 w 322"/>
                <a:gd name="T7" fmla="*/ 96 h 1218"/>
                <a:gd name="T8" fmla="*/ 224 w 322"/>
                <a:gd name="T9" fmla="*/ 156 h 1218"/>
                <a:gd name="T10" fmla="*/ 216 w 322"/>
                <a:gd name="T11" fmla="*/ 224 h 1218"/>
                <a:gd name="T12" fmla="*/ 208 w 322"/>
                <a:gd name="T13" fmla="*/ 298 h 1218"/>
                <a:gd name="T14" fmla="*/ 198 w 322"/>
                <a:gd name="T15" fmla="*/ 376 h 1218"/>
                <a:gd name="T16" fmla="*/ 186 w 322"/>
                <a:gd name="T17" fmla="*/ 458 h 1218"/>
                <a:gd name="T18" fmla="*/ 172 w 322"/>
                <a:gd name="T19" fmla="*/ 542 h 1218"/>
                <a:gd name="T20" fmla="*/ 156 w 322"/>
                <a:gd name="T21" fmla="*/ 630 h 1218"/>
                <a:gd name="T22" fmla="*/ 138 w 322"/>
                <a:gd name="T23" fmla="*/ 718 h 1218"/>
                <a:gd name="T24" fmla="*/ 120 w 322"/>
                <a:gd name="T25" fmla="*/ 804 h 1218"/>
                <a:gd name="T26" fmla="*/ 98 w 322"/>
                <a:gd name="T27" fmla="*/ 892 h 1218"/>
                <a:gd name="T28" fmla="*/ 76 w 322"/>
                <a:gd name="T29" fmla="*/ 976 h 1218"/>
                <a:gd name="T30" fmla="*/ 52 w 322"/>
                <a:gd name="T31" fmla="*/ 1058 h 1218"/>
                <a:gd name="T32" fmla="*/ 26 w 322"/>
                <a:gd name="T33" fmla="*/ 1134 h 1218"/>
                <a:gd name="T34" fmla="*/ 0 w 322"/>
                <a:gd name="T35" fmla="*/ 1206 h 1218"/>
                <a:gd name="T36" fmla="*/ 322 w 322"/>
                <a:gd name="T37" fmla="*/ 1218 h 1218"/>
                <a:gd name="T38" fmla="*/ 322 w 322"/>
                <a:gd name="T39" fmla="*/ 2 h 1218"/>
                <a:gd name="T40" fmla="*/ 232 w 322"/>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 h="1218">
                  <a:moveTo>
                    <a:pt x="232" y="0"/>
                  </a:moveTo>
                  <a:lnTo>
                    <a:pt x="232" y="0"/>
                  </a:lnTo>
                  <a:lnTo>
                    <a:pt x="232" y="44"/>
                  </a:lnTo>
                  <a:lnTo>
                    <a:pt x="228" y="96"/>
                  </a:lnTo>
                  <a:lnTo>
                    <a:pt x="224" y="156"/>
                  </a:lnTo>
                  <a:lnTo>
                    <a:pt x="216" y="224"/>
                  </a:lnTo>
                  <a:lnTo>
                    <a:pt x="208" y="298"/>
                  </a:lnTo>
                  <a:lnTo>
                    <a:pt x="198" y="376"/>
                  </a:lnTo>
                  <a:lnTo>
                    <a:pt x="186" y="458"/>
                  </a:lnTo>
                  <a:lnTo>
                    <a:pt x="172" y="542"/>
                  </a:lnTo>
                  <a:lnTo>
                    <a:pt x="156" y="630"/>
                  </a:lnTo>
                  <a:lnTo>
                    <a:pt x="138" y="718"/>
                  </a:lnTo>
                  <a:lnTo>
                    <a:pt x="120" y="804"/>
                  </a:lnTo>
                  <a:lnTo>
                    <a:pt x="98" y="892"/>
                  </a:lnTo>
                  <a:lnTo>
                    <a:pt x="76" y="976"/>
                  </a:lnTo>
                  <a:lnTo>
                    <a:pt x="52" y="1058"/>
                  </a:lnTo>
                  <a:lnTo>
                    <a:pt x="26" y="1134"/>
                  </a:lnTo>
                  <a:lnTo>
                    <a:pt x="0" y="1206"/>
                  </a:lnTo>
                  <a:lnTo>
                    <a:pt x="322" y="1218"/>
                  </a:lnTo>
                  <a:lnTo>
                    <a:pt x="322" y="2"/>
                  </a:lnTo>
                  <a:lnTo>
                    <a:pt x="23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3" name="Freeform 21"/>
            <p:cNvSpPr>
              <a:spLocks/>
            </p:cNvSpPr>
            <p:nvPr/>
          </p:nvSpPr>
          <p:spPr bwMode="auto">
            <a:xfrm>
              <a:off x="4573588" y="2297113"/>
              <a:ext cx="511175" cy="593725"/>
            </a:xfrm>
            <a:custGeom>
              <a:avLst/>
              <a:gdLst>
                <a:gd name="T0" fmla="*/ 0 w 322"/>
                <a:gd name="T1" fmla="*/ 0 h 374"/>
                <a:gd name="T2" fmla="*/ 0 w 322"/>
                <a:gd name="T3" fmla="*/ 0 h 374"/>
                <a:gd name="T4" fmla="*/ 0 w 322"/>
                <a:gd name="T5" fmla="*/ 322 h 374"/>
                <a:gd name="T6" fmla="*/ 322 w 322"/>
                <a:gd name="T7" fmla="*/ 326 h 374"/>
                <a:gd name="T8" fmla="*/ 322 w 322"/>
                <a:gd name="T9" fmla="*/ 326 h 374"/>
                <a:gd name="T10" fmla="*/ 312 w 322"/>
                <a:gd name="T11" fmla="*/ 334 h 374"/>
                <a:gd name="T12" fmla="*/ 300 w 322"/>
                <a:gd name="T13" fmla="*/ 344 h 374"/>
                <a:gd name="T14" fmla="*/ 286 w 322"/>
                <a:gd name="T15" fmla="*/ 354 h 374"/>
                <a:gd name="T16" fmla="*/ 268 w 322"/>
                <a:gd name="T17" fmla="*/ 362 h 374"/>
                <a:gd name="T18" fmla="*/ 248 w 322"/>
                <a:gd name="T19" fmla="*/ 370 h 374"/>
                <a:gd name="T20" fmla="*/ 226 w 322"/>
                <a:gd name="T21" fmla="*/ 374 h 374"/>
                <a:gd name="T22" fmla="*/ 216 w 322"/>
                <a:gd name="T23" fmla="*/ 374 h 374"/>
                <a:gd name="T24" fmla="*/ 206 w 322"/>
                <a:gd name="T25" fmla="*/ 372 h 374"/>
                <a:gd name="T26" fmla="*/ 194 w 322"/>
                <a:gd name="T27" fmla="*/ 368 h 374"/>
                <a:gd name="T28" fmla="*/ 184 w 322"/>
                <a:gd name="T29" fmla="*/ 364 h 374"/>
                <a:gd name="T30" fmla="*/ 172 w 322"/>
                <a:gd name="T31" fmla="*/ 358 h 374"/>
                <a:gd name="T32" fmla="*/ 162 w 322"/>
                <a:gd name="T33" fmla="*/ 348 h 374"/>
                <a:gd name="T34" fmla="*/ 152 w 322"/>
                <a:gd name="T35" fmla="*/ 336 h 374"/>
                <a:gd name="T36" fmla="*/ 142 w 322"/>
                <a:gd name="T37" fmla="*/ 324 h 374"/>
                <a:gd name="T38" fmla="*/ 134 w 322"/>
                <a:gd name="T39" fmla="*/ 306 h 374"/>
                <a:gd name="T40" fmla="*/ 126 w 322"/>
                <a:gd name="T41" fmla="*/ 286 h 374"/>
                <a:gd name="T42" fmla="*/ 118 w 322"/>
                <a:gd name="T43" fmla="*/ 264 h 374"/>
                <a:gd name="T44" fmla="*/ 110 w 322"/>
                <a:gd name="T45" fmla="*/ 238 h 374"/>
                <a:gd name="T46" fmla="*/ 104 w 322"/>
                <a:gd name="T47" fmla="*/ 208 h 374"/>
                <a:gd name="T48" fmla="*/ 98 w 322"/>
                <a:gd name="T49" fmla="*/ 176 h 374"/>
                <a:gd name="T50" fmla="*/ 94 w 322"/>
                <a:gd name="T51" fmla="*/ 138 h 374"/>
                <a:gd name="T52" fmla="*/ 92 w 322"/>
                <a:gd name="T53" fmla="*/ 98 h 374"/>
                <a:gd name="T54" fmla="*/ 90 w 322"/>
                <a:gd name="T55" fmla="*/ 52 h 374"/>
                <a:gd name="T56" fmla="*/ 88 w 322"/>
                <a:gd name="T57" fmla="*/ 4 h 374"/>
                <a:gd name="T58" fmla="*/ 0 w 322"/>
                <a:gd name="T59"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2" h="374">
                  <a:moveTo>
                    <a:pt x="0" y="0"/>
                  </a:moveTo>
                  <a:lnTo>
                    <a:pt x="0" y="0"/>
                  </a:lnTo>
                  <a:lnTo>
                    <a:pt x="0" y="322"/>
                  </a:lnTo>
                  <a:lnTo>
                    <a:pt x="322" y="326"/>
                  </a:lnTo>
                  <a:lnTo>
                    <a:pt x="322" y="326"/>
                  </a:lnTo>
                  <a:lnTo>
                    <a:pt x="312" y="334"/>
                  </a:lnTo>
                  <a:lnTo>
                    <a:pt x="300" y="344"/>
                  </a:lnTo>
                  <a:lnTo>
                    <a:pt x="286" y="354"/>
                  </a:lnTo>
                  <a:lnTo>
                    <a:pt x="268" y="362"/>
                  </a:lnTo>
                  <a:lnTo>
                    <a:pt x="248" y="370"/>
                  </a:lnTo>
                  <a:lnTo>
                    <a:pt x="226" y="374"/>
                  </a:lnTo>
                  <a:lnTo>
                    <a:pt x="216" y="374"/>
                  </a:lnTo>
                  <a:lnTo>
                    <a:pt x="206" y="372"/>
                  </a:lnTo>
                  <a:lnTo>
                    <a:pt x="194" y="368"/>
                  </a:lnTo>
                  <a:lnTo>
                    <a:pt x="184" y="364"/>
                  </a:lnTo>
                  <a:lnTo>
                    <a:pt x="172" y="358"/>
                  </a:lnTo>
                  <a:lnTo>
                    <a:pt x="162" y="348"/>
                  </a:lnTo>
                  <a:lnTo>
                    <a:pt x="152" y="336"/>
                  </a:lnTo>
                  <a:lnTo>
                    <a:pt x="142" y="324"/>
                  </a:lnTo>
                  <a:lnTo>
                    <a:pt x="134" y="306"/>
                  </a:lnTo>
                  <a:lnTo>
                    <a:pt x="126" y="286"/>
                  </a:lnTo>
                  <a:lnTo>
                    <a:pt x="118" y="264"/>
                  </a:lnTo>
                  <a:lnTo>
                    <a:pt x="110" y="238"/>
                  </a:lnTo>
                  <a:lnTo>
                    <a:pt x="104" y="208"/>
                  </a:lnTo>
                  <a:lnTo>
                    <a:pt x="98" y="176"/>
                  </a:lnTo>
                  <a:lnTo>
                    <a:pt x="94" y="138"/>
                  </a:lnTo>
                  <a:lnTo>
                    <a:pt x="92" y="98"/>
                  </a:lnTo>
                  <a:lnTo>
                    <a:pt x="90" y="52"/>
                  </a:lnTo>
                  <a:lnTo>
                    <a:pt x="88" y="4"/>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4" name="Freeform 22"/>
            <p:cNvSpPr>
              <a:spLocks/>
            </p:cNvSpPr>
            <p:nvPr/>
          </p:nvSpPr>
          <p:spPr bwMode="auto">
            <a:xfrm>
              <a:off x="4713288" y="2303463"/>
              <a:ext cx="860425" cy="631825"/>
            </a:xfrm>
            <a:custGeom>
              <a:avLst/>
              <a:gdLst>
                <a:gd name="T0" fmla="*/ 0 w 542"/>
                <a:gd name="T1" fmla="*/ 0 h 398"/>
                <a:gd name="T2" fmla="*/ 0 w 542"/>
                <a:gd name="T3" fmla="*/ 0 h 398"/>
                <a:gd name="T4" fmla="*/ 2 w 542"/>
                <a:gd name="T5" fmla="*/ 48 h 398"/>
                <a:gd name="T6" fmla="*/ 4 w 542"/>
                <a:gd name="T7" fmla="*/ 94 h 398"/>
                <a:gd name="T8" fmla="*/ 6 w 542"/>
                <a:gd name="T9" fmla="*/ 134 h 398"/>
                <a:gd name="T10" fmla="*/ 10 w 542"/>
                <a:gd name="T11" fmla="*/ 172 h 398"/>
                <a:gd name="T12" fmla="*/ 16 w 542"/>
                <a:gd name="T13" fmla="*/ 204 h 398"/>
                <a:gd name="T14" fmla="*/ 22 w 542"/>
                <a:gd name="T15" fmla="*/ 234 h 398"/>
                <a:gd name="T16" fmla="*/ 30 w 542"/>
                <a:gd name="T17" fmla="*/ 260 h 398"/>
                <a:gd name="T18" fmla="*/ 38 w 542"/>
                <a:gd name="T19" fmla="*/ 282 h 398"/>
                <a:gd name="T20" fmla="*/ 46 w 542"/>
                <a:gd name="T21" fmla="*/ 302 h 398"/>
                <a:gd name="T22" fmla="*/ 54 w 542"/>
                <a:gd name="T23" fmla="*/ 320 h 398"/>
                <a:gd name="T24" fmla="*/ 64 w 542"/>
                <a:gd name="T25" fmla="*/ 332 h 398"/>
                <a:gd name="T26" fmla="*/ 74 w 542"/>
                <a:gd name="T27" fmla="*/ 344 h 398"/>
                <a:gd name="T28" fmla="*/ 84 w 542"/>
                <a:gd name="T29" fmla="*/ 354 h 398"/>
                <a:gd name="T30" fmla="*/ 96 w 542"/>
                <a:gd name="T31" fmla="*/ 360 h 398"/>
                <a:gd name="T32" fmla="*/ 106 w 542"/>
                <a:gd name="T33" fmla="*/ 364 h 398"/>
                <a:gd name="T34" fmla="*/ 118 w 542"/>
                <a:gd name="T35" fmla="*/ 368 h 398"/>
                <a:gd name="T36" fmla="*/ 128 w 542"/>
                <a:gd name="T37" fmla="*/ 370 h 398"/>
                <a:gd name="T38" fmla="*/ 138 w 542"/>
                <a:gd name="T39" fmla="*/ 370 h 398"/>
                <a:gd name="T40" fmla="*/ 160 w 542"/>
                <a:gd name="T41" fmla="*/ 366 h 398"/>
                <a:gd name="T42" fmla="*/ 180 w 542"/>
                <a:gd name="T43" fmla="*/ 358 h 398"/>
                <a:gd name="T44" fmla="*/ 198 w 542"/>
                <a:gd name="T45" fmla="*/ 350 h 398"/>
                <a:gd name="T46" fmla="*/ 212 w 542"/>
                <a:gd name="T47" fmla="*/ 340 h 398"/>
                <a:gd name="T48" fmla="*/ 224 w 542"/>
                <a:gd name="T49" fmla="*/ 330 h 398"/>
                <a:gd name="T50" fmla="*/ 234 w 542"/>
                <a:gd name="T51" fmla="*/ 322 h 398"/>
                <a:gd name="T52" fmla="*/ 542 w 542"/>
                <a:gd name="T53" fmla="*/ 358 h 398"/>
                <a:gd name="T54" fmla="*/ 542 w 542"/>
                <a:gd name="T55" fmla="*/ 358 h 398"/>
                <a:gd name="T56" fmla="*/ 532 w 542"/>
                <a:gd name="T57" fmla="*/ 362 h 398"/>
                <a:gd name="T58" fmla="*/ 514 w 542"/>
                <a:gd name="T59" fmla="*/ 370 h 398"/>
                <a:gd name="T60" fmla="*/ 490 w 542"/>
                <a:gd name="T61" fmla="*/ 378 h 398"/>
                <a:gd name="T62" fmla="*/ 460 w 542"/>
                <a:gd name="T63" fmla="*/ 386 h 398"/>
                <a:gd name="T64" fmla="*/ 424 w 542"/>
                <a:gd name="T65" fmla="*/ 392 h 398"/>
                <a:gd name="T66" fmla="*/ 386 w 542"/>
                <a:gd name="T67" fmla="*/ 396 h 398"/>
                <a:gd name="T68" fmla="*/ 366 w 542"/>
                <a:gd name="T69" fmla="*/ 398 h 398"/>
                <a:gd name="T70" fmla="*/ 346 w 542"/>
                <a:gd name="T71" fmla="*/ 396 h 398"/>
                <a:gd name="T72" fmla="*/ 324 w 542"/>
                <a:gd name="T73" fmla="*/ 394 h 398"/>
                <a:gd name="T74" fmla="*/ 304 w 542"/>
                <a:gd name="T75" fmla="*/ 392 h 398"/>
                <a:gd name="T76" fmla="*/ 284 w 542"/>
                <a:gd name="T77" fmla="*/ 386 h 398"/>
                <a:gd name="T78" fmla="*/ 262 w 542"/>
                <a:gd name="T79" fmla="*/ 380 h 398"/>
                <a:gd name="T80" fmla="*/ 242 w 542"/>
                <a:gd name="T81" fmla="*/ 370 h 398"/>
                <a:gd name="T82" fmla="*/ 224 w 542"/>
                <a:gd name="T83" fmla="*/ 360 h 398"/>
                <a:gd name="T84" fmla="*/ 204 w 542"/>
                <a:gd name="T85" fmla="*/ 346 h 398"/>
                <a:gd name="T86" fmla="*/ 186 w 542"/>
                <a:gd name="T87" fmla="*/ 332 h 398"/>
                <a:gd name="T88" fmla="*/ 170 w 542"/>
                <a:gd name="T89" fmla="*/ 314 h 398"/>
                <a:gd name="T90" fmla="*/ 154 w 542"/>
                <a:gd name="T91" fmla="*/ 292 h 398"/>
                <a:gd name="T92" fmla="*/ 140 w 542"/>
                <a:gd name="T93" fmla="*/ 268 h 398"/>
                <a:gd name="T94" fmla="*/ 126 w 542"/>
                <a:gd name="T95" fmla="*/ 242 h 398"/>
                <a:gd name="T96" fmla="*/ 114 w 542"/>
                <a:gd name="T97" fmla="*/ 212 h 398"/>
                <a:gd name="T98" fmla="*/ 106 w 542"/>
                <a:gd name="T99" fmla="*/ 178 h 398"/>
                <a:gd name="T100" fmla="*/ 98 w 542"/>
                <a:gd name="T101" fmla="*/ 142 h 398"/>
                <a:gd name="T102" fmla="*/ 92 w 542"/>
                <a:gd name="T103" fmla="*/ 102 h 398"/>
                <a:gd name="T104" fmla="*/ 88 w 542"/>
                <a:gd name="T105" fmla="*/ 58 h 398"/>
                <a:gd name="T106" fmla="*/ 86 w 542"/>
                <a:gd name="T107" fmla="*/ 8 h 398"/>
                <a:gd name="T108" fmla="*/ 0 w 542"/>
                <a:gd name="T109"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2" h="398">
                  <a:moveTo>
                    <a:pt x="0" y="0"/>
                  </a:moveTo>
                  <a:lnTo>
                    <a:pt x="0" y="0"/>
                  </a:lnTo>
                  <a:lnTo>
                    <a:pt x="2" y="48"/>
                  </a:lnTo>
                  <a:lnTo>
                    <a:pt x="4" y="94"/>
                  </a:lnTo>
                  <a:lnTo>
                    <a:pt x="6" y="134"/>
                  </a:lnTo>
                  <a:lnTo>
                    <a:pt x="10" y="172"/>
                  </a:lnTo>
                  <a:lnTo>
                    <a:pt x="16" y="204"/>
                  </a:lnTo>
                  <a:lnTo>
                    <a:pt x="22" y="234"/>
                  </a:lnTo>
                  <a:lnTo>
                    <a:pt x="30" y="260"/>
                  </a:lnTo>
                  <a:lnTo>
                    <a:pt x="38" y="282"/>
                  </a:lnTo>
                  <a:lnTo>
                    <a:pt x="46" y="302"/>
                  </a:lnTo>
                  <a:lnTo>
                    <a:pt x="54" y="320"/>
                  </a:lnTo>
                  <a:lnTo>
                    <a:pt x="64" y="332"/>
                  </a:lnTo>
                  <a:lnTo>
                    <a:pt x="74" y="344"/>
                  </a:lnTo>
                  <a:lnTo>
                    <a:pt x="84" y="354"/>
                  </a:lnTo>
                  <a:lnTo>
                    <a:pt x="96" y="360"/>
                  </a:lnTo>
                  <a:lnTo>
                    <a:pt x="106" y="364"/>
                  </a:lnTo>
                  <a:lnTo>
                    <a:pt x="118" y="368"/>
                  </a:lnTo>
                  <a:lnTo>
                    <a:pt x="128" y="370"/>
                  </a:lnTo>
                  <a:lnTo>
                    <a:pt x="138" y="370"/>
                  </a:lnTo>
                  <a:lnTo>
                    <a:pt x="160" y="366"/>
                  </a:lnTo>
                  <a:lnTo>
                    <a:pt x="180" y="358"/>
                  </a:lnTo>
                  <a:lnTo>
                    <a:pt x="198" y="350"/>
                  </a:lnTo>
                  <a:lnTo>
                    <a:pt x="212" y="340"/>
                  </a:lnTo>
                  <a:lnTo>
                    <a:pt x="224" y="330"/>
                  </a:lnTo>
                  <a:lnTo>
                    <a:pt x="234" y="322"/>
                  </a:lnTo>
                  <a:lnTo>
                    <a:pt x="542" y="358"/>
                  </a:lnTo>
                  <a:lnTo>
                    <a:pt x="542" y="358"/>
                  </a:lnTo>
                  <a:lnTo>
                    <a:pt x="532" y="362"/>
                  </a:lnTo>
                  <a:lnTo>
                    <a:pt x="514" y="370"/>
                  </a:lnTo>
                  <a:lnTo>
                    <a:pt x="490" y="378"/>
                  </a:lnTo>
                  <a:lnTo>
                    <a:pt x="460" y="386"/>
                  </a:lnTo>
                  <a:lnTo>
                    <a:pt x="424" y="392"/>
                  </a:lnTo>
                  <a:lnTo>
                    <a:pt x="386" y="396"/>
                  </a:lnTo>
                  <a:lnTo>
                    <a:pt x="366" y="398"/>
                  </a:lnTo>
                  <a:lnTo>
                    <a:pt x="346" y="396"/>
                  </a:lnTo>
                  <a:lnTo>
                    <a:pt x="324" y="394"/>
                  </a:lnTo>
                  <a:lnTo>
                    <a:pt x="304" y="392"/>
                  </a:lnTo>
                  <a:lnTo>
                    <a:pt x="284" y="386"/>
                  </a:lnTo>
                  <a:lnTo>
                    <a:pt x="262" y="380"/>
                  </a:lnTo>
                  <a:lnTo>
                    <a:pt x="242" y="370"/>
                  </a:lnTo>
                  <a:lnTo>
                    <a:pt x="224" y="360"/>
                  </a:lnTo>
                  <a:lnTo>
                    <a:pt x="204" y="346"/>
                  </a:lnTo>
                  <a:lnTo>
                    <a:pt x="186" y="332"/>
                  </a:lnTo>
                  <a:lnTo>
                    <a:pt x="170" y="314"/>
                  </a:lnTo>
                  <a:lnTo>
                    <a:pt x="154" y="292"/>
                  </a:lnTo>
                  <a:lnTo>
                    <a:pt x="140" y="268"/>
                  </a:lnTo>
                  <a:lnTo>
                    <a:pt x="126" y="242"/>
                  </a:lnTo>
                  <a:lnTo>
                    <a:pt x="114" y="212"/>
                  </a:lnTo>
                  <a:lnTo>
                    <a:pt x="106" y="178"/>
                  </a:lnTo>
                  <a:lnTo>
                    <a:pt x="98" y="142"/>
                  </a:lnTo>
                  <a:lnTo>
                    <a:pt x="92" y="102"/>
                  </a:lnTo>
                  <a:lnTo>
                    <a:pt x="88" y="58"/>
                  </a:lnTo>
                  <a:lnTo>
                    <a:pt x="86" y="8"/>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5" name="Freeform 23"/>
            <p:cNvSpPr>
              <a:spLocks/>
            </p:cNvSpPr>
            <p:nvPr/>
          </p:nvSpPr>
          <p:spPr bwMode="auto">
            <a:xfrm>
              <a:off x="4849813" y="2316163"/>
              <a:ext cx="1177925" cy="688975"/>
            </a:xfrm>
            <a:custGeom>
              <a:avLst/>
              <a:gdLst>
                <a:gd name="T0" fmla="*/ 0 w 742"/>
                <a:gd name="T1" fmla="*/ 0 h 434"/>
                <a:gd name="T2" fmla="*/ 0 w 742"/>
                <a:gd name="T3" fmla="*/ 0 h 434"/>
                <a:gd name="T4" fmla="*/ 2 w 742"/>
                <a:gd name="T5" fmla="*/ 50 h 434"/>
                <a:gd name="T6" fmla="*/ 6 w 742"/>
                <a:gd name="T7" fmla="*/ 94 h 434"/>
                <a:gd name="T8" fmla="*/ 12 w 742"/>
                <a:gd name="T9" fmla="*/ 134 h 434"/>
                <a:gd name="T10" fmla="*/ 20 w 742"/>
                <a:gd name="T11" fmla="*/ 170 h 434"/>
                <a:gd name="T12" fmla="*/ 28 w 742"/>
                <a:gd name="T13" fmla="*/ 204 h 434"/>
                <a:gd name="T14" fmla="*/ 40 w 742"/>
                <a:gd name="T15" fmla="*/ 234 h 434"/>
                <a:gd name="T16" fmla="*/ 54 w 742"/>
                <a:gd name="T17" fmla="*/ 260 h 434"/>
                <a:gd name="T18" fmla="*/ 68 w 742"/>
                <a:gd name="T19" fmla="*/ 284 h 434"/>
                <a:gd name="T20" fmla="*/ 84 w 742"/>
                <a:gd name="T21" fmla="*/ 306 h 434"/>
                <a:gd name="T22" fmla="*/ 100 w 742"/>
                <a:gd name="T23" fmla="*/ 324 h 434"/>
                <a:gd name="T24" fmla="*/ 118 w 742"/>
                <a:gd name="T25" fmla="*/ 338 h 434"/>
                <a:gd name="T26" fmla="*/ 138 w 742"/>
                <a:gd name="T27" fmla="*/ 352 h 434"/>
                <a:gd name="T28" fmla="*/ 156 w 742"/>
                <a:gd name="T29" fmla="*/ 362 h 434"/>
                <a:gd name="T30" fmla="*/ 176 w 742"/>
                <a:gd name="T31" fmla="*/ 372 h 434"/>
                <a:gd name="T32" fmla="*/ 198 w 742"/>
                <a:gd name="T33" fmla="*/ 378 h 434"/>
                <a:gd name="T34" fmla="*/ 218 w 742"/>
                <a:gd name="T35" fmla="*/ 384 h 434"/>
                <a:gd name="T36" fmla="*/ 238 w 742"/>
                <a:gd name="T37" fmla="*/ 386 h 434"/>
                <a:gd name="T38" fmla="*/ 260 w 742"/>
                <a:gd name="T39" fmla="*/ 388 h 434"/>
                <a:gd name="T40" fmla="*/ 280 w 742"/>
                <a:gd name="T41" fmla="*/ 390 h 434"/>
                <a:gd name="T42" fmla="*/ 300 w 742"/>
                <a:gd name="T43" fmla="*/ 388 h 434"/>
                <a:gd name="T44" fmla="*/ 338 w 742"/>
                <a:gd name="T45" fmla="*/ 384 h 434"/>
                <a:gd name="T46" fmla="*/ 374 w 742"/>
                <a:gd name="T47" fmla="*/ 378 h 434"/>
                <a:gd name="T48" fmla="*/ 404 w 742"/>
                <a:gd name="T49" fmla="*/ 370 h 434"/>
                <a:gd name="T50" fmla="*/ 428 w 742"/>
                <a:gd name="T51" fmla="*/ 362 h 434"/>
                <a:gd name="T52" fmla="*/ 446 w 742"/>
                <a:gd name="T53" fmla="*/ 354 h 434"/>
                <a:gd name="T54" fmla="*/ 456 w 742"/>
                <a:gd name="T55" fmla="*/ 350 h 434"/>
                <a:gd name="T56" fmla="*/ 742 w 742"/>
                <a:gd name="T57" fmla="*/ 408 h 434"/>
                <a:gd name="T58" fmla="*/ 742 w 742"/>
                <a:gd name="T59" fmla="*/ 408 h 434"/>
                <a:gd name="T60" fmla="*/ 720 w 742"/>
                <a:gd name="T61" fmla="*/ 414 h 434"/>
                <a:gd name="T62" fmla="*/ 688 w 742"/>
                <a:gd name="T63" fmla="*/ 420 h 434"/>
                <a:gd name="T64" fmla="*/ 650 w 742"/>
                <a:gd name="T65" fmla="*/ 426 h 434"/>
                <a:gd name="T66" fmla="*/ 602 w 742"/>
                <a:gd name="T67" fmla="*/ 430 h 434"/>
                <a:gd name="T68" fmla="*/ 550 w 742"/>
                <a:gd name="T69" fmla="*/ 434 h 434"/>
                <a:gd name="T70" fmla="*/ 496 w 742"/>
                <a:gd name="T71" fmla="*/ 432 h 434"/>
                <a:gd name="T72" fmla="*/ 466 w 742"/>
                <a:gd name="T73" fmla="*/ 430 h 434"/>
                <a:gd name="T74" fmla="*/ 438 w 742"/>
                <a:gd name="T75" fmla="*/ 426 h 434"/>
                <a:gd name="T76" fmla="*/ 408 w 742"/>
                <a:gd name="T77" fmla="*/ 422 h 434"/>
                <a:gd name="T78" fmla="*/ 380 w 742"/>
                <a:gd name="T79" fmla="*/ 414 h 434"/>
                <a:gd name="T80" fmla="*/ 350 w 742"/>
                <a:gd name="T81" fmla="*/ 406 h 434"/>
                <a:gd name="T82" fmla="*/ 322 w 742"/>
                <a:gd name="T83" fmla="*/ 398 h 434"/>
                <a:gd name="T84" fmla="*/ 294 w 742"/>
                <a:gd name="T85" fmla="*/ 386 h 434"/>
                <a:gd name="T86" fmla="*/ 266 w 742"/>
                <a:gd name="T87" fmla="*/ 372 h 434"/>
                <a:gd name="T88" fmla="*/ 242 w 742"/>
                <a:gd name="T89" fmla="*/ 358 h 434"/>
                <a:gd name="T90" fmla="*/ 216 w 742"/>
                <a:gd name="T91" fmla="*/ 340 h 434"/>
                <a:gd name="T92" fmla="*/ 194 w 742"/>
                <a:gd name="T93" fmla="*/ 320 h 434"/>
                <a:gd name="T94" fmla="*/ 172 w 742"/>
                <a:gd name="T95" fmla="*/ 298 h 434"/>
                <a:gd name="T96" fmla="*/ 152 w 742"/>
                <a:gd name="T97" fmla="*/ 272 h 434"/>
                <a:gd name="T98" fmla="*/ 134 w 742"/>
                <a:gd name="T99" fmla="*/ 244 h 434"/>
                <a:gd name="T100" fmla="*/ 118 w 742"/>
                <a:gd name="T101" fmla="*/ 214 h 434"/>
                <a:gd name="T102" fmla="*/ 104 w 742"/>
                <a:gd name="T103" fmla="*/ 182 h 434"/>
                <a:gd name="T104" fmla="*/ 94 w 742"/>
                <a:gd name="T105" fmla="*/ 146 h 434"/>
                <a:gd name="T106" fmla="*/ 86 w 742"/>
                <a:gd name="T107" fmla="*/ 106 h 434"/>
                <a:gd name="T108" fmla="*/ 82 w 742"/>
                <a:gd name="T109" fmla="*/ 64 h 434"/>
                <a:gd name="T110" fmla="*/ 80 w 742"/>
                <a:gd name="T111" fmla="*/ 16 h 434"/>
                <a:gd name="T112" fmla="*/ 0 w 742"/>
                <a:gd name="T11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2" h="434">
                  <a:moveTo>
                    <a:pt x="0" y="0"/>
                  </a:moveTo>
                  <a:lnTo>
                    <a:pt x="0" y="0"/>
                  </a:lnTo>
                  <a:lnTo>
                    <a:pt x="2" y="50"/>
                  </a:lnTo>
                  <a:lnTo>
                    <a:pt x="6" y="94"/>
                  </a:lnTo>
                  <a:lnTo>
                    <a:pt x="12" y="134"/>
                  </a:lnTo>
                  <a:lnTo>
                    <a:pt x="20" y="170"/>
                  </a:lnTo>
                  <a:lnTo>
                    <a:pt x="28" y="204"/>
                  </a:lnTo>
                  <a:lnTo>
                    <a:pt x="40" y="234"/>
                  </a:lnTo>
                  <a:lnTo>
                    <a:pt x="54" y="260"/>
                  </a:lnTo>
                  <a:lnTo>
                    <a:pt x="68" y="284"/>
                  </a:lnTo>
                  <a:lnTo>
                    <a:pt x="84" y="306"/>
                  </a:lnTo>
                  <a:lnTo>
                    <a:pt x="100" y="324"/>
                  </a:lnTo>
                  <a:lnTo>
                    <a:pt x="118" y="338"/>
                  </a:lnTo>
                  <a:lnTo>
                    <a:pt x="138" y="352"/>
                  </a:lnTo>
                  <a:lnTo>
                    <a:pt x="156" y="362"/>
                  </a:lnTo>
                  <a:lnTo>
                    <a:pt x="176" y="372"/>
                  </a:lnTo>
                  <a:lnTo>
                    <a:pt x="198" y="378"/>
                  </a:lnTo>
                  <a:lnTo>
                    <a:pt x="218" y="384"/>
                  </a:lnTo>
                  <a:lnTo>
                    <a:pt x="238" y="386"/>
                  </a:lnTo>
                  <a:lnTo>
                    <a:pt x="260" y="388"/>
                  </a:lnTo>
                  <a:lnTo>
                    <a:pt x="280" y="390"/>
                  </a:lnTo>
                  <a:lnTo>
                    <a:pt x="300" y="388"/>
                  </a:lnTo>
                  <a:lnTo>
                    <a:pt x="338" y="384"/>
                  </a:lnTo>
                  <a:lnTo>
                    <a:pt x="374" y="378"/>
                  </a:lnTo>
                  <a:lnTo>
                    <a:pt x="404" y="370"/>
                  </a:lnTo>
                  <a:lnTo>
                    <a:pt x="428" y="362"/>
                  </a:lnTo>
                  <a:lnTo>
                    <a:pt x="446" y="354"/>
                  </a:lnTo>
                  <a:lnTo>
                    <a:pt x="456" y="350"/>
                  </a:lnTo>
                  <a:lnTo>
                    <a:pt x="742" y="408"/>
                  </a:lnTo>
                  <a:lnTo>
                    <a:pt x="742" y="408"/>
                  </a:lnTo>
                  <a:lnTo>
                    <a:pt x="720" y="414"/>
                  </a:lnTo>
                  <a:lnTo>
                    <a:pt x="688" y="420"/>
                  </a:lnTo>
                  <a:lnTo>
                    <a:pt x="650" y="426"/>
                  </a:lnTo>
                  <a:lnTo>
                    <a:pt x="602" y="430"/>
                  </a:lnTo>
                  <a:lnTo>
                    <a:pt x="550" y="434"/>
                  </a:lnTo>
                  <a:lnTo>
                    <a:pt x="496" y="432"/>
                  </a:lnTo>
                  <a:lnTo>
                    <a:pt x="466" y="430"/>
                  </a:lnTo>
                  <a:lnTo>
                    <a:pt x="438" y="426"/>
                  </a:lnTo>
                  <a:lnTo>
                    <a:pt x="408" y="422"/>
                  </a:lnTo>
                  <a:lnTo>
                    <a:pt x="380" y="414"/>
                  </a:lnTo>
                  <a:lnTo>
                    <a:pt x="350" y="406"/>
                  </a:lnTo>
                  <a:lnTo>
                    <a:pt x="322" y="398"/>
                  </a:lnTo>
                  <a:lnTo>
                    <a:pt x="294" y="386"/>
                  </a:lnTo>
                  <a:lnTo>
                    <a:pt x="266" y="372"/>
                  </a:lnTo>
                  <a:lnTo>
                    <a:pt x="242" y="358"/>
                  </a:lnTo>
                  <a:lnTo>
                    <a:pt x="216" y="340"/>
                  </a:lnTo>
                  <a:lnTo>
                    <a:pt x="194" y="320"/>
                  </a:lnTo>
                  <a:lnTo>
                    <a:pt x="172" y="298"/>
                  </a:lnTo>
                  <a:lnTo>
                    <a:pt x="152" y="272"/>
                  </a:lnTo>
                  <a:lnTo>
                    <a:pt x="134" y="244"/>
                  </a:lnTo>
                  <a:lnTo>
                    <a:pt x="118" y="214"/>
                  </a:lnTo>
                  <a:lnTo>
                    <a:pt x="104" y="182"/>
                  </a:lnTo>
                  <a:lnTo>
                    <a:pt x="94" y="146"/>
                  </a:lnTo>
                  <a:lnTo>
                    <a:pt x="86" y="106"/>
                  </a:lnTo>
                  <a:lnTo>
                    <a:pt x="82" y="64"/>
                  </a:lnTo>
                  <a:lnTo>
                    <a:pt x="80" y="16"/>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6" name="Freeform 24"/>
            <p:cNvSpPr>
              <a:spLocks/>
            </p:cNvSpPr>
            <p:nvPr/>
          </p:nvSpPr>
          <p:spPr bwMode="auto">
            <a:xfrm>
              <a:off x="4976813" y="2341563"/>
              <a:ext cx="1447800" cy="765175"/>
            </a:xfrm>
            <a:custGeom>
              <a:avLst/>
              <a:gdLst>
                <a:gd name="T0" fmla="*/ 0 w 912"/>
                <a:gd name="T1" fmla="*/ 0 h 482"/>
                <a:gd name="T2" fmla="*/ 0 w 912"/>
                <a:gd name="T3" fmla="*/ 0 h 482"/>
                <a:gd name="T4" fmla="*/ 2 w 912"/>
                <a:gd name="T5" fmla="*/ 48 h 482"/>
                <a:gd name="T6" fmla="*/ 6 w 912"/>
                <a:gd name="T7" fmla="*/ 90 h 482"/>
                <a:gd name="T8" fmla="*/ 14 w 912"/>
                <a:gd name="T9" fmla="*/ 130 h 482"/>
                <a:gd name="T10" fmla="*/ 24 w 912"/>
                <a:gd name="T11" fmla="*/ 166 h 482"/>
                <a:gd name="T12" fmla="*/ 38 w 912"/>
                <a:gd name="T13" fmla="*/ 198 h 482"/>
                <a:gd name="T14" fmla="*/ 54 w 912"/>
                <a:gd name="T15" fmla="*/ 228 h 482"/>
                <a:gd name="T16" fmla="*/ 72 w 912"/>
                <a:gd name="T17" fmla="*/ 256 h 482"/>
                <a:gd name="T18" fmla="*/ 92 w 912"/>
                <a:gd name="T19" fmla="*/ 282 h 482"/>
                <a:gd name="T20" fmla="*/ 114 w 912"/>
                <a:gd name="T21" fmla="*/ 304 h 482"/>
                <a:gd name="T22" fmla="*/ 136 w 912"/>
                <a:gd name="T23" fmla="*/ 324 h 482"/>
                <a:gd name="T24" fmla="*/ 162 w 912"/>
                <a:gd name="T25" fmla="*/ 342 h 482"/>
                <a:gd name="T26" fmla="*/ 186 w 912"/>
                <a:gd name="T27" fmla="*/ 356 h 482"/>
                <a:gd name="T28" fmla="*/ 214 w 912"/>
                <a:gd name="T29" fmla="*/ 370 h 482"/>
                <a:gd name="T30" fmla="*/ 242 w 912"/>
                <a:gd name="T31" fmla="*/ 382 h 482"/>
                <a:gd name="T32" fmla="*/ 270 w 912"/>
                <a:gd name="T33" fmla="*/ 390 h 482"/>
                <a:gd name="T34" fmla="*/ 300 w 912"/>
                <a:gd name="T35" fmla="*/ 398 h 482"/>
                <a:gd name="T36" fmla="*/ 328 w 912"/>
                <a:gd name="T37" fmla="*/ 406 h 482"/>
                <a:gd name="T38" fmla="*/ 358 w 912"/>
                <a:gd name="T39" fmla="*/ 410 h 482"/>
                <a:gd name="T40" fmla="*/ 386 w 912"/>
                <a:gd name="T41" fmla="*/ 414 h 482"/>
                <a:gd name="T42" fmla="*/ 416 w 912"/>
                <a:gd name="T43" fmla="*/ 416 h 482"/>
                <a:gd name="T44" fmla="*/ 470 w 912"/>
                <a:gd name="T45" fmla="*/ 418 h 482"/>
                <a:gd name="T46" fmla="*/ 522 w 912"/>
                <a:gd name="T47" fmla="*/ 414 h 482"/>
                <a:gd name="T48" fmla="*/ 570 w 912"/>
                <a:gd name="T49" fmla="*/ 410 h 482"/>
                <a:gd name="T50" fmla="*/ 608 w 912"/>
                <a:gd name="T51" fmla="*/ 404 h 482"/>
                <a:gd name="T52" fmla="*/ 640 w 912"/>
                <a:gd name="T53" fmla="*/ 398 h 482"/>
                <a:gd name="T54" fmla="*/ 662 w 912"/>
                <a:gd name="T55" fmla="*/ 392 h 482"/>
                <a:gd name="T56" fmla="*/ 912 w 912"/>
                <a:gd name="T57" fmla="*/ 470 h 482"/>
                <a:gd name="T58" fmla="*/ 912 w 912"/>
                <a:gd name="T59" fmla="*/ 470 h 482"/>
                <a:gd name="T60" fmla="*/ 874 w 912"/>
                <a:gd name="T61" fmla="*/ 476 h 482"/>
                <a:gd name="T62" fmla="*/ 826 w 912"/>
                <a:gd name="T63" fmla="*/ 480 h 482"/>
                <a:gd name="T64" fmla="*/ 772 w 912"/>
                <a:gd name="T65" fmla="*/ 482 h 482"/>
                <a:gd name="T66" fmla="*/ 708 w 912"/>
                <a:gd name="T67" fmla="*/ 482 h 482"/>
                <a:gd name="T68" fmla="*/ 642 w 912"/>
                <a:gd name="T69" fmla="*/ 478 h 482"/>
                <a:gd name="T70" fmla="*/ 570 w 912"/>
                <a:gd name="T71" fmla="*/ 470 h 482"/>
                <a:gd name="T72" fmla="*/ 534 w 912"/>
                <a:gd name="T73" fmla="*/ 464 h 482"/>
                <a:gd name="T74" fmla="*/ 498 w 912"/>
                <a:gd name="T75" fmla="*/ 458 h 482"/>
                <a:gd name="T76" fmla="*/ 462 w 912"/>
                <a:gd name="T77" fmla="*/ 450 h 482"/>
                <a:gd name="T78" fmla="*/ 428 w 912"/>
                <a:gd name="T79" fmla="*/ 440 h 482"/>
                <a:gd name="T80" fmla="*/ 392 w 912"/>
                <a:gd name="T81" fmla="*/ 428 h 482"/>
                <a:gd name="T82" fmla="*/ 358 w 912"/>
                <a:gd name="T83" fmla="*/ 416 h 482"/>
                <a:gd name="T84" fmla="*/ 324 w 912"/>
                <a:gd name="T85" fmla="*/ 400 h 482"/>
                <a:gd name="T86" fmla="*/ 292 w 912"/>
                <a:gd name="T87" fmla="*/ 384 h 482"/>
                <a:gd name="T88" fmla="*/ 260 w 912"/>
                <a:gd name="T89" fmla="*/ 366 h 482"/>
                <a:gd name="T90" fmla="*/ 230 w 912"/>
                <a:gd name="T91" fmla="*/ 346 h 482"/>
                <a:gd name="T92" fmla="*/ 202 w 912"/>
                <a:gd name="T93" fmla="*/ 324 h 482"/>
                <a:gd name="T94" fmla="*/ 178 w 912"/>
                <a:gd name="T95" fmla="*/ 300 h 482"/>
                <a:gd name="T96" fmla="*/ 154 w 912"/>
                <a:gd name="T97" fmla="*/ 274 h 482"/>
                <a:gd name="T98" fmla="*/ 132 w 912"/>
                <a:gd name="T99" fmla="*/ 246 h 482"/>
                <a:gd name="T100" fmla="*/ 114 w 912"/>
                <a:gd name="T101" fmla="*/ 214 h 482"/>
                <a:gd name="T102" fmla="*/ 98 w 912"/>
                <a:gd name="T103" fmla="*/ 182 h 482"/>
                <a:gd name="T104" fmla="*/ 86 w 912"/>
                <a:gd name="T105" fmla="*/ 146 h 482"/>
                <a:gd name="T106" fmla="*/ 76 w 912"/>
                <a:gd name="T107" fmla="*/ 108 h 482"/>
                <a:gd name="T108" fmla="*/ 72 w 912"/>
                <a:gd name="T109" fmla="*/ 66 h 482"/>
                <a:gd name="T110" fmla="*/ 70 w 912"/>
                <a:gd name="T111" fmla="*/ 22 h 482"/>
                <a:gd name="T112" fmla="*/ 0 w 912"/>
                <a:gd name="T11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2" h="482">
                  <a:moveTo>
                    <a:pt x="0" y="0"/>
                  </a:moveTo>
                  <a:lnTo>
                    <a:pt x="0" y="0"/>
                  </a:lnTo>
                  <a:lnTo>
                    <a:pt x="2" y="48"/>
                  </a:lnTo>
                  <a:lnTo>
                    <a:pt x="6" y="90"/>
                  </a:lnTo>
                  <a:lnTo>
                    <a:pt x="14" y="130"/>
                  </a:lnTo>
                  <a:lnTo>
                    <a:pt x="24" y="166"/>
                  </a:lnTo>
                  <a:lnTo>
                    <a:pt x="38" y="198"/>
                  </a:lnTo>
                  <a:lnTo>
                    <a:pt x="54" y="228"/>
                  </a:lnTo>
                  <a:lnTo>
                    <a:pt x="72" y="256"/>
                  </a:lnTo>
                  <a:lnTo>
                    <a:pt x="92" y="282"/>
                  </a:lnTo>
                  <a:lnTo>
                    <a:pt x="114" y="304"/>
                  </a:lnTo>
                  <a:lnTo>
                    <a:pt x="136" y="324"/>
                  </a:lnTo>
                  <a:lnTo>
                    <a:pt x="162" y="342"/>
                  </a:lnTo>
                  <a:lnTo>
                    <a:pt x="186" y="356"/>
                  </a:lnTo>
                  <a:lnTo>
                    <a:pt x="214" y="370"/>
                  </a:lnTo>
                  <a:lnTo>
                    <a:pt x="242" y="382"/>
                  </a:lnTo>
                  <a:lnTo>
                    <a:pt x="270" y="390"/>
                  </a:lnTo>
                  <a:lnTo>
                    <a:pt x="300" y="398"/>
                  </a:lnTo>
                  <a:lnTo>
                    <a:pt x="328" y="406"/>
                  </a:lnTo>
                  <a:lnTo>
                    <a:pt x="358" y="410"/>
                  </a:lnTo>
                  <a:lnTo>
                    <a:pt x="386" y="414"/>
                  </a:lnTo>
                  <a:lnTo>
                    <a:pt x="416" y="416"/>
                  </a:lnTo>
                  <a:lnTo>
                    <a:pt x="470" y="418"/>
                  </a:lnTo>
                  <a:lnTo>
                    <a:pt x="522" y="414"/>
                  </a:lnTo>
                  <a:lnTo>
                    <a:pt x="570" y="410"/>
                  </a:lnTo>
                  <a:lnTo>
                    <a:pt x="608" y="404"/>
                  </a:lnTo>
                  <a:lnTo>
                    <a:pt x="640" y="398"/>
                  </a:lnTo>
                  <a:lnTo>
                    <a:pt x="662" y="392"/>
                  </a:lnTo>
                  <a:lnTo>
                    <a:pt x="912" y="470"/>
                  </a:lnTo>
                  <a:lnTo>
                    <a:pt x="912" y="470"/>
                  </a:lnTo>
                  <a:lnTo>
                    <a:pt x="874" y="476"/>
                  </a:lnTo>
                  <a:lnTo>
                    <a:pt x="826" y="480"/>
                  </a:lnTo>
                  <a:lnTo>
                    <a:pt x="772" y="482"/>
                  </a:lnTo>
                  <a:lnTo>
                    <a:pt x="708" y="482"/>
                  </a:lnTo>
                  <a:lnTo>
                    <a:pt x="642" y="478"/>
                  </a:lnTo>
                  <a:lnTo>
                    <a:pt x="570" y="470"/>
                  </a:lnTo>
                  <a:lnTo>
                    <a:pt x="534" y="464"/>
                  </a:lnTo>
                  <a:lnTo>
                    <a:pt x="498" y="458"/>
                  </a:lnTo>
                  <a:lnTo>
                    <a:pt x="462" y="450"/>
                  </a:lnTo>
                  <a:lnTo>
                    <a:pt x="428" y="440"/>
                  </a:lnTo>
                  <a:lnTo>
                    <a:pt x="392" y="428"/>
                  </a:lnTo>
                  <a:lnTo>
                    <a:pt x="358" y="416"/>
                  </a:lnTo>
                  <a:lnTo>
                    <a:pt x="324" y="400"/>
                  </a:lnTo>
                  <a:lnTo>
                    <a:pt x="292" y="384"/>
                  </a:lnTo>
                  <a:lnTo>
                    <a:pt x="260" y="366"/>
                  </a:lnTo>
                  <a:lnTo>
                    <a:pt x="230" y="346"/>
                  </a:lnTo>
                  <a:lnTo>
                    <a:pt x="202" y="324"/>
                  </a:lnTo>
                  <a:lnTo>
                    <a:pt x="178" y="300"/>
                  </a:lnTo>
                  <a:lnTo>
                    <a:pt x="154" y="274"/>
                  </a:lnTo>
                  <a:lnTo>
                    <a:pt x="132" y="246"/>
                  </a:lnTo>
                  <a:lnTo>
                    <a:pt x="114" y="214"/>
                  </a:lnTo>
                  <a:lnTo>
                    <a:pt x="98" y="182"/>
                  </a:lnTo>
                  <a:lnTo>
                    <a:pt x="86" y="146"/>
                  </a:lnTo>
                  <a:lnTo>
                    <a:pt x="76" y="108"/>
                  </a:lnTo>
                  <a:lnTo>
                    <a:pt x="72" y="66"/>
                  </a:lnTo>
                  <a:lnTo>
                    <a:pt x="70" y="22"/>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7" name="Freeform 25"/>
            <p:cNvSpPr>
              <a:spLocks/>
            </p:cNvSpPr>
            <p:nvPr/>
          </p:nvSpPr>
          <p:spPr bwMode="auto">
            <a:xfrm>
              <a:off x="5087938" y="2376488"/>
              <a:ext cx="1660525" cy="866775"/>
            </a:xfrm>
            <a:custGeom>
              <a:avLst/>
              <a:gdLst>
                <a:gd name="T0" fmla="*/ 0 w 1046"/>
                <a:gd name="T1" fmla="*/ 0 h 546"/>
                <a:gd name="T2" fmla="*/ 0 w 1046"/>
                <a:gd name="T3" fmla="*/ 0 h 546"/>
                <a:gd name="T4" fmla="*/ 2 w 1046"/>
                <a:gd name="T5" fmla="*/ 44 h 546"/>
                <a:gd name="T6" fmla="*/ 6 w 1046"/>
                <a:gd name="T7" fmla="*/ 86 h 546"/>
                <a:gd name="T8" fmla="*/ 16 w 1046"/>
                <a:gd name="T9" fmla="*/ 124 h 546"/>
                <a:gd name="T10" fmla="*/ 28 w 1046"/>
                <a:gd name="T11" fmla="*/ 160 h 546"/>
                <a:gd name="T12" fmla="*/ 44 w 1046"/>
                <a:gd name="T13" fmla="*/ 192 h 546"/>
                <a:gd name="T14" fmla="*/ 62 w 1046"/>
                <a:gd name="T15" fmla="*/ 224 h 546"/>
                <a:gd name="T16" fmla="*/ 84 w 1046"/>
                <a:gd name="T17" fmla="*/ 252 h 546"/>
                <a:gd name="T18" fmla="*/ 108 w 1046"/>
                <a:gd name="T19" fmla="*/ 278 h 546"/>
                <a:gd name="T20" fmla="*/ 132 w 1046"/>
                <a:gd name="T21" fmla="*/ 302 h 546"/>
                <a:gd name="T22" fmla="*/ 160 w 1046"/>
                <a:gd name="T23" fmla="*/ 324 h 546"/>
                <a:gd name="T24" fmla="*/ 190 w 1046"/>
                <a:gd name="T25" fmla="*/ 344 h 546"/>
                <a:gd name="T26" fmla="*/ 222 w 1046"/>
                <a:gd name="T27" fmla="*/ 362 h 546"/>
                <a:gd name="T28" fmla="*/ 254 w 1046"/>
                <a:gd name="T29" fmla="*/ 378 h 546"/>
                <a:gd name="T30" fmla="*/ 288 w 1046"/>
                <a:gd name="T31" fmla="*/ 394 h 546"/>
                <a:gd name="T32" fmla="*/ 322 w 1046"/>
                <a:gd name="T33" fmla="*/ 406 h 546"/>
                <a:gd name="T34" fmla="*/ 358 w 1046"/>
                <a:gd name="T35" fmla="*/ 418 h 546"/>
                <a:gd name="T36" fmla="*/ 392 w 1046"/>
                <a:gd name="T37" fmla="*/ 428 h 546"/>
                <a:gd name="T38" fmla="*/ 428 w 1046"/>
                <a:gd name="T39" fmla="*/ 436 h 546"/>
                <a:gd name="T40" fmla="*/ 464 w 1046"/>
                <a:gd name="T41" fmla="*/ 442 h 546"/>
                <a:gd name="T42" fmla="*/ 500 w 1046"/>
                <a:gd name="T43" fmla="*/ 448 h 546"/>
                <a:gd name="T44" fmla="*/ 572 w 1046"/>
                <a:gd name="T45" fmla="*/ 456 h 546"/>
                <a:gd name="T46" fmla="*/ 638 w 1046"/>
                <a:gd name="T47" fmla="*/ 460 h 546"/>
                <a:gd name="T48" fmla="*/ 702 w 1046"/>
                <a:gd name="T49" fmla="*/ 460 h 546"/>
                <a:gd name="T50" fmla="*/ 756 w 1046"/>
                <a:gd name="T51" fmla="*/ 458 h 546"/>
                <a:gd name="T52" fmla="*/ 804 w 1046"/>
                <a:gd name="T53" fmla="*/ 454 h 546"/>
                <a:gd name="T54" fmla="*/ 842 w 1046"/>
                <a:gd name="T55" fmla="*/ 448 h 546"/>
                <a:gd name="T56" fmla="*/ 1046 w 1046"/>
                <a:gd name="T57" fmla="*/ 542 h 546"/>
                <a:gd name="T58" fmla="*/ 1046 w 1046"/>
                <a:gd name="T59" fmla="*/ 542 h 546"/>
                <a:gd name="T60" fmla="*/ 990 w 1046"/>
                <a:gd name="T61" fmla="*/ 546 h 546"/>
                <a:gd name="T62" fmla="*/ 924 w 1046"/>
                <a:gd name="T63" fmla="*/ 546 h 546"/>
                <a:gd name="T64" fmla="*/ 852 w 1046"/>
                <a:gd name="T65" fmla="*/ 544 h 546"/>
                <a:gd name="T66" fmla="*/ 774 w 1046"/>
                <a:gd name="T67" fmla="*/ 536 h 546"/>
                <a:gd name="T68" fmla="*/ 692 w 1046"/>
                <a:gd name="T69" fmla="*/ 526 h 546"/>
                <a:gd name="T70" fmla="*/ 610 w 1046"/>
                <a:gd name="T71" fmla="*/ 508 h 546"/>
                <a:gd name="T72" fmla="*/ 568 w 1046"/>
                <a:gd name="T73" fmla="*/ 498 h 546"/>
                <a:gd name="T74" fmla="*/ 528 w 1046"/>
                <a:gd name="T75" fmla="*/ 488 h 546"/>
                <a:gd name="T76" fmla="*/ 486 w 1046"/>
                <a:gd name="T77" fmla="*/ 474 h 546"/>
                <a:gd name="T78" fmla="*/ 446 w 1046"/>
                <a:gd name="T79" fmla="*/ 462 h 546"/>
                <a:gd name="T80" fmla="*/ 406 w 1046"/>
                <a:gd name="T81" fmla="*/ 446 h 546"/>
                <a:gd name="T82" fmla="*/ 368 w 1046"/>
                <a:gd name="T83" fmla="*/ 430 h 546"/>
                <a:gd name="T84" fmla="*/ 332 w 1046"/>
                <a:gd name="T85" fmla="*/ 410 h 546"/>
                <a:gd name="T86" fmla="*/ 296 w 1046"/>
                <a:gd name="T87" fmla="*/ 392 h 546"/>
                <a:gd name="T88" fmla="*/ 262 w 1046"/>
                <a:gd name="T89" fmla="*/ 370 h 546"/>
                <a:gd name="T90" fmla="*/ 230 w 1046"/>
                <a:gd name="T91" fmla="*/ 348 h 546"/>
                <a:gd name="T92" fmla="*/ 200 w 1046"/>
                <a:gd name="T93" fmla="*/ 322 h 546"/>
                <a:gd name="T94" fmla="*/ 172 w 1046"/>
                <a:gd name="T95" fmla="*/ 298 h 546"/>
                <a:gd name="T96" fmla="*/ 146 w 1046"/>
                <a:gd name="T97" fmla="*/ 270 h 546"/>
                <a:gd name="T98" fmla="*/ 124 w 1046"/>
                <a:gd name="T99" fmla="*/ 240 h 546"/>
                <a:gd name="T100" fmla="*/ 104 w 1046"/>
                <a:gd name="T101" fmla="*/ 210 h 546"/>
                <a:gd name="T102" fmla="*/ 88 w 1046"/>
                <a:gd name="T103" fmla="*/ 176 h 546"/>
                <a:gd name="T104" fmla="*/ 74 w 1046"/>
                <a:gd name="T105" fmla="*/ 142 h 546"/>
                <a:gd name="T106" fmla="*/ 64 w 1046"/>
                <a:gd name="T107" fmla="*/ 106 h 546"/>
                <a:gd name="T108" fmla="*/ 58 w 1046"/>
                <a:gd name="T109" fmla="*/ 66 h 546"/>
                <a:gd name="T110" fmla="*/ 56 w 1046"/>
                <a:gd name="T111" fmla="*/ 26 h 546"/>
                <a:gd name="T112" fmla="*/ 0 w 1046"/>
                <a:gd name="T113"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6" h="546">
                  <a:moveTo>
                    <a:pt x="0" y="0"/>
                  </a:moveTo>
                  <a:lnTo>
                    <a:pt x="0" y="0"/>
                  </a:lnTo>
                  <a:lnTo>
                    <a:pt x="2" y="44"/>
                  </a:lnTo>
                  <a:lnTo>
                    <a:pt x="6" y="86"/>
                  </a:lnTo>
                  <a:lnTo>
                    <a:pt x="16" y="124"/>
                  </a:lnTo>
                  <a:lnTo>
                    <a:pt x="28" y="160"/>
                  </a:lnTo>
                  <a:lnTo>
                    <a:pt x="44" y="192"/>
                  </a:lnTo>
                  <a:lnTo>
                    <a:pt x="62" y="224"/>
                  </a:lnTo>
                  <a:lnTo>
                    <a:pt x="84" y="252"/>
                  </a:lnTo>
                  <a:lnTo>
                    <a:pt x="108" y="278"/>
                  </a:lnTo>
                  <a:lnTo>
                    <a:pt x="132" y="302"/>
                  </a:lnTo>
                  <a:lnTo>
                    <a:pt x="160" y="324"/>
                  </a:lnTo>
                  <a:lnTo>
                    <a:pt x="190" y="344"/>
                  </a:lnTo>
                  <a:lnTo>
                    <a:pt x="222" y="362"/>
                  </a:lnTo>
                  <a:lnTo>
                    <a:pt x="254" y="378"/>
                  </a:lnTo>
                  <a:lnTo>
                    <a:pt x="288" y="394"/>
                  </a:lnTo>
                  <a:lnTo>
                    <a:pt x="322" y="406"/>
                  </a:lnTo>
                  <a:lnTo>
                    <a:pt x="358" y="418"/>
                  </a:lnTo>
                  <a:lnTo>
                    <a:pt x="392" y="428"/>
                  </a:lnTo>
                  <a:lnTo>
                    <a:pt x="428" y="436"/>
                  </a:lnTo>
                  <a:lnTo>
                    <a:pt x="464" y="442"/>
                  </a:lnTo>
                  <a:lnTo>
                    <a:pt x="500" y="448"/>
                  </a:lnTo>
                  <a:lnTo>
                    <a:pt x="572" y="456"/>
                  </a:lnTo>
                  <a:lnTo>
                    <a:pt x="638" y="460"/>
                  </a:lnTo>
                  <a:lnTo>
                    <a:pt x="702" y="460"/>
                  </a:lnTo>
                  <a:lnTo>
                    <a:pt x="756" y="458"/>
                  </a:lnTo>
                  <a:lnTo>
                    <a:pt x="804" y="454"/>
                  </a:lnTo>
                  <a:lnTo>
                    <a:pt x="842" y="448"/>
                  </a:lnTo>
                  <a:lnTo>
                    <a:pt x="1046" y="542"/>
                  </a:lnTo>
                  <a:lnTo>
                    <a:pt x="1046" y="542"/>
                  </a:lnTo>
                  <a:lnTo>
                    <a:pt x="990" y="546"/>
                  </a:lnTo>
                  <a:lnTo>
                    <a:pt x="924" y="546"/>
                  </a:lnTo>
                  <a:lnTo>
                    <a:pt x="852" y="544"/>
                  </a:lnTo>
                  <a:lnTo>
                    <a:pt x="774" y="536"/>
                  </a:lnTo>
                  <a:lnTo>
                    <a:pt x="692" y="526"/>
                  </a:lnTo>
                  <a:lnTo>
                    <a:pt x="610" y="508"/>
                  </a:lnTo>
                  <a:lnTo>
                    <a:pt x="568" y="498"/>
                  </a:lnTo>
                  <a:lnTo>
                    <a:pt x="528" y="488"/>
                  </a:lnTo>
                  <a:lnTo>
                    <a:pt x="486" y="474"/>
                  </a:lnTo>
                  <a:lnTo>
                    <a:pt x="446" y="462"/>
                  </a:lnTo>
                  <a:lnTo>
                    <a:pt x="406" y="446"/>
                  </a:lnTo>
                  <a:lnTo>
                    <a:pt x="368" y="430"/>
                  </a:lnTo>
                  <a:lnTo>
                    <a:pt x="332" y="410"/>
                  </a:lnTo>
                  <a:lnTo>
                    <a:pt x="296" y="392"/>
                  </a:lnTo>
                  <a:lnTo>
                    <a:pt x="262" y="370"/>
                  </a:lnTo>
                  <a:lnTo>
                    <a:pt x="230" y="348"/>
                  </a:lnTo>
                  <a:lnTo>
                    <a:pt x="200" y="322"/>
                  </a:lnTo>
                  <a:lnTo>
                    <a:pt x="172" y="298"/>
                  </a:lnTo>
                  <a:lnTo>
                    <a:pt x="146" y="270"/>
                  </a:lnTo>
                  <a:lnTo>
                    <a:pt x="124" y="240"/>
                  </a:lnTo>
                  <a:lnTo>
                    <a:pt x="104" y="210"/>
                  </a:lnTo>
                  <a:lnTo>
                    <a:pt x="88" y="176"/>
                  </a:lnTo>
                  <a:lnTo>
                    <a:pt x="74" y="142"/>
                  </a:lnTo>
                  <a:lnTo>
                    <a:pt x="64" y="106"/>
                  </a:lnTo>
                  <a:lnTo>
                    <a:pt x="58" y="66"/>
                  </a:lnTo>
                  <a:lnTo>
                    <a:pt x="56" y="26"/>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8" name="Freeform 26"/>
            <p:cNvSpPr>
              <a:spLocks/>
            </p:cNvSpPr>
            <p:nvPr/>
          </p:nvSpPr>
          <p:spPr bwMode="auto">
            <a:xfrm>
              <a:off x="5176838" y="2417763"/>
              <a:ext cx="1816100" cy="990600"/>
            </a:xfrm>
            <a:custGeom>
              <a:avLst/>
              <a:gdLst>
                <a:gd name="T0" fmla="*/ 0 w 1144"/>
                <a:gd name="T1" fmla="*/ 0 h 624"/>
                <a:gd name="T2" fmla="*/ 0 w 1144"/>
                <a:gd name="T3" fmla="*/ 0 h 624"/>
                <a:gd name="T4" fmla="*/ 2 w 1144"/>
                <a:gd name="T5" fmla="*/ 40 h 624"/>
                <a:gd name="T6" fmla="*/ 8 w 1144"/>
                <a:gd name="T7" fmla="*/ 80 h 624"/>
                <a:gd name="T8" fmla="*/ 18 w 1144"/>
                <a:gd name="T9" fmla="*/ 116 h 624"/>
                <a:gd name="T10" fmla="*/ 32 w 1144"/>
                <a:gd name="T11" fmla="*/ 150 h 624"/>
                <a:gd name="T12" fmla="*/ 48 w 1144"/>
                <a:gd name="T13" fmla="*/ 184 h 624"/>
                <a:gd name="T14" fmla="*/ 68 w 1144"/>
                <a:gd name="T15" fmla="*/ 214 h 624"/>
                <a:gd name="T16" fmla="*/ 90 w 1144"/>
                <a:gd name="T17" fmla="*/ 244 h 624"/>
                <a:gd name="T18" fmla="*/ 116 w 1144"/>
                <a:gd name="T19" fmla="*/ 272 h 624"/>
                <a:gd name="T20" fmla="*/ 144 w 1144"/>
                <a:gd name="T21" fmla="*/ 296 h 624"/>
                <a:gd name="T22" fmla="*/ 174 w 1144"/>
                <a:gd name="T23" fmla="*/ 322 h 624"/>
                <a:gd name="T24" fmla="*/ 206 w 1144"/>
                <a:gd name="T25" fmla="*/ 344 h 624"/>
                <a:gd name="T26" fmla="*/ 240 w 1144"/>
                <a:gd name="T27" fmla="*/ 366 h 624"/>
                <a:gd name="T28" fmla="*/ 276 w 1144"/>
                <a:gd name="T29" fmla="*/ 384 h 624"/>
                <a:gd name="T30" fmla="*/ 312 w 1144"/>
                <a:gd name="T31" fmla="*/ 404 h 624"/>
                <a:gd name="T32" fmla="*/ 350 w 1144"/>
                <a:gd name="T33" fmla="*/ 420 h 624"/>
                <a:gd name="T34" fmla="*/ 390 w 1144"/>
                <a:gd name="T35" fmla="*/ 436 h 624"/>
                <a:gd name="T36" fmla="*/ 430 w 1144"/>
                <a:gd name="T37" fmla="*/ 448 h 624"/>
                <a:gd name="T38" fmla="*/ 472 w 1144"/>
                <a:gd name="T39" fmla="*/ 462 h 624"/>
                <a:gd name="T40" fmla="*/ 512 w 1144"/>
                <a:gd name="T41" fmla="*/ 472 h 624"/>
                <a:gd name="T42" fmla="*/ 554 w 1144"/>
                <a:gd name="T43" fmla="*/ 482 h 624"/>
                <a:gd name="T44" fmla="*/ 636 w 1144"/>
                <a:gd name="T45" fmla="*/ 500 h 624"/>
                <a:gd name="T46" fmla="*/ 718 w 1144"/>
                <a:gd name="T47" fmla="*/ 510 h 624"/>
                <a:gd name="T48" fmla="*/ 796 w 1144"/>
                <a:gd name="T49" fmla="*/ 518 h 624"/>
                <a:gd name="T50" fmla="*/ 868 w 1144"/>
                <a:gd name="T51" fmla="*/ 520 h 624"/>
                <a:gd name="T52" fmla="*/ 934 w 1144"/>
                <a:gd name="T53" fmla="*/ 520 h 624"/>
                <a:gd name="T54" fmla="*/ 990 w 1144"/>
                <a:gd name="T55" fmla="*/ 516 h 624"/>
                <a:gd name="T56" fmla="*/ 1144 w 1144"/>
                <a:gd name="T57" fmla="*/ 624 h 624"/>
                <a:gd name="T58" fmla="*/ 1144 w 1144"/>
                <a:gd name="T59" fmla="*/ 624 h 624"/>
                <a:gd name="T60" fmla="*/ 1106 w 1144"/>
                <a:gd name="T61" fmla="*/ 624 h 624"/>
                <a:gd name="T62" fmla="*/ 1068 w 1144"/>
                <a:gd name="T63" fmla="*/ 624 h 624"/>
                <a:gd name="T64" fmla="*/ 986 w 1144"/>
                <a:gd name="T65" fmla="*/ 618 h 624"/>
                <a:gd name="T66" fmla="*/ 900 w 1144"/>
                <a:gd name="T67" fmla="*/ 608 h 624"/>
                <a:gd name="T68" fmla="*/ 810 w 1144"/>
                <a:gd name="T69" fmla="*/ 592 h 624"/>
                <a:gd name="T70" fmla="*/ 718 w 1144"/>
                <a:gd name="T71" fmla="*/ 572 h 624"/>
                <a:gd name="T72" fmla="*/ 672 w 1144"/>
                <a:gd name="T73" fmla="*/ 560 h 624"/>
                <a:gd name="T74" fmla="*/ 628 w 1144"/>
                <a:gd name="T75" fmla="*/ 548 h 624"/>
                <a:gd name="T76" fmla="*/ 582 w 1144"/>
                <a:gd name="T77" fmla="*/ 532 h 624"/>
                <a:gd name="T78" fmla="*/ 536 w 1144"/>
                <a:gd name="T79" fmla="*/ 518 h 624"/>
                <a:gd name="T80" fmla="*/ 492 w 1144"/>
                <a:gd name="T81" fmla="*/ 500 h 624"/>
                <a:gd name="T82" fmla="*/ 450 w 1144"/>
                <a:gd name="T83" fmla="*/ 482 h 624"/>
                <a:gd name="T84" fmla="*/ 408 w 1144"/>
                <a:gd name="T85" fmla="*/ 464 h 624"/>
                <a:gd name="T86" fmla="*/ 366 w 1144"/>
                <a:gd name="T87" fmla="*/ 442 h 624"/>
                <a:gd name="T88" fmla="*/ 328 w 1144"/>
                <a:gd name="T89" fmla="*/ 420 h 624"/>
                <a:gd name="T90" fmla="*/ 290 w 1144"/>
                <a:gd name="T91" fmla="*/ 398 h 624"/>
                <a:gd name="T92" fmla="*/ 254 w 1144"/>
                <a:gd name="T93" fmla="*/ 374 h 624"/>
                <a:gd name="T94" fmla="*/ 220 w 1144"/>
                <a:gd name="T95" fmla="*/ 348 h 624"/>
                <a:gd name="T96" fmla="*/ 190 w 1144"/>
                <a:gd name="T97" fmla="*/ 322 h 624"/>
                <a:gd name="T98" fmla="*/ 160 w 1144"/>
                <a:gd name="T99" fmla="*/ 294 h 624"/>
                <a:gd name="T100" fmla="*/ 134 w 1144"/>
                <a:gd name="T101" fmla="*/ 266 h 624"/>
                <a:gd name="T102" fmla="*/ 112 w 1144"/>
                <a:gd name="T103" fmla="*/ 236 h 624"/>
                <a:gd name="T104" fmla="*/ 92 w 1144"/>
                <a:gd name="T105" fmla="*/ 204 h 624"/>
                <a:gd name="T106" fmla="*/ 74 w 1144"/>
                <a:gd name="T107" fmla="*/ 172 h 624"/>
                <a:gd name="T108" fmla="*/ 60 w 1144"/>
                <a:gd name="T109" fmla="*/ 138 h 624"/>
                <a:gd name="T110" fmla="*/ 50 w 1144"/>
                <a:gd name="T111" fmla="*/ 104 h 624"/>
                <a:gd name="T112" fmla="*/ 44 w 1144"/>
                <a:gd name="T113" fmla="*/ 68 h 624"/>
                <a:gd name="T114" fmla="*/ 42 w 1144"/>
                <a:gd name="T115" fmla="*/ 30 h 624"/>
                <a:gd name="T116" fmla="*/ 0 w 1144"/>
                <a:gd name="T11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4" h="624">
                  <a:moveTo>
                    <a:pt x="0" y="0"/>
                  </a:moveTo>
                  <a:lnTo>
                    <a:pt x="0" y="0"/>
                  </a:lnTo>
                  <a:lnTo>
                    <a:pt x="2" y="40"/>
                  </a:lnTo>
                  <a:lnTo>
                    <a:pt x="8" y="80"/>
                  </a:lnTo>
                  <a:lnTo>
                    <a:pt x="18" y="116"/>
                  </a:lnTo>
                  <a:lnTo>
                    <a:pt x="32" y="150"/>
                  </a:lnTo>
                  <a:lnTo>
                    <a:pt x="48" y="184"/>
                  </a:lnTo>
                  <a:lnTo>
                    <a:pt x="68" y="214"/>
                  </a:lnTo>
                  <a:lnTo>
                    <a:pt x="90" y="244"/>
                  </a:lnTo>
                  <a:lnTo>
                    <a:pt x="116" y="272"/>
                  </a:lnTo>
                  <a:lnTo>
                    <a:pt x="144" y="296"/>
                  </a:lnTo>
                  <a:lnTo>
                    <a:pt x="174" y="322"/>
                  </a:lnTo>
                  <a:lnTo>
                    <a:pt x="206" y="344"/>
                  </a:lnTo>
                  <a:lnTo>
                    <a:pt x="240" y="366"/>
                  </a:lnTo>
                  <a:lnTo>
                    <a:pt x="276" y="384"/>
                  </a:lnTo>
                  <a:lnTo>
                    <a:pt x="312" y="404"/>
                  </a:lnTo>
                  <a:lnTo>
                    <a:pt x="350" y="420"/>
                  </a:lnTo>
                  <a:lnTo>
                    <a:pt x="390" y="436"/>
                  </a:lnTo>
                  <a:lnTo>
                    <a:pt x="430" y="448"/>
                  </a:lnTo>
                  <a:lnTo>
                    <a:pt x="472" y="462"/>
                  </a:lnTo>
                  <a:lnTo>
                    <a:pt x="512" y="472"/>
                  </a:lnTo>
                  <a:lnTo>
                    <a:pt x="554" y="482"/>
                  </a:lnTo>
                  <a:lnTo>
                    <a:pt x="636" y="500"/>
                  </a:lnTo>
                  <a:lnTo>
                    <a:pt x="718" y="510"/>
                  </a:lnTo>
                  <a:lnTo>
                    <a:pt x="796" y="518"/>
                  </a:lnTo>
                  <a:lnTo>
                    <a:pt x="868" y="520"/>
                  </a:lnTo>
                  <a:lnTo>
                    <a:pt x="934" y="520"/>
                  </a:lnTo>
                  <a:lnTo>
                    <a:pt x="990" y="516"/>
                  </a:lnTo>
                  <a:lnTo>
                    <a:pt x="1144" y="624"/>
                  </a:lnTo>
                  <a:lnTo>
                    <a:pt x="1144" y="624"/>
                  </a:lnTo>
                  <a:lnTo>
                    <a:pt x="1106" y="624"/>
                  </a:lnTo>
                  <a:lnTo>
                    <a:pt x="1068" y="624"/>
                  </a:lnTo>
                  <a:lnTo>
                    <a:pt x="986" y="618"/>
                  </a:lnTo>
                  <a:lnTo>
                    <a:pt x="900" y="608"/>
                  </a:lnTo>
                  <a:lnTo>
                    <a:pt x="810" y="592"/>
                  </a:lnTo>
                  <a:lnTo>
                    <a:pt x="718" y="572"/>
                  </a:lnTo>
                  <a:lnTo>
                    <a:pt x="672" y="560"/>
                  </a:lnTo>
                  <a:lnTo>
                    <a:pt x="628" y="548"/>
                  </a:lnTo>
                  <a:lnTo>
                    <a:pt x="582" y="532"/>
                  </a:lnTo>
                  <a:lnTo>
                    <a:pt x="536" y="518"/>
                  </a:lnTo>
                  <a:lnTo>
                    <a:pt x="492" y="500"/>
                  </a:lnTo>
                  <a:lnTo>
                    <a:pt x="450" y="482"/>
                  </a:lnTo>
                  <a:lnTo>
                    <a:pt x="408" y="464"/>
                  </a:lnTo>
                  <a:lnTo>
                    <a:pt x="366" y="442"/>
                  </a:lnTo>
                  <a:lnTo>
                    <a:pt x="328" y="420"/>
                  </a:lnTo>
                  <a:lnTo>
                    <a:pt x="290" y="398"/>
                  </a:lnTo>
                  <a:lnTo>
                    <a:pt x="254" y="374"/>
                  </a:lnTo>
                  <a:lnTo>
                    <a:pt x="220" y="348"/>
                  </a:lnTo>
                  <a:lnTo>
                    <a:pt x="190" y="322"/>
                  </a:lnTo>
                  <a:lnTo>
                    <a:pt x="160" y="294"/>
                  </a:lnTo>
                  <a:lnTo>
                    <a:pt x="134" y="266"/>
                  </a:lnTo>
                  <a:lnTo>
                    <a:pt x="112" y="236"/>
                  </a:lnTo>
                  <a:lnTo>
                    <a:pt x="92" y="204"/>
                  </a:lnTo>
                  <a:lnTo>
                    <a:pt x="74" y="172"/>
                  </a:lnTo>
                  <a:lnTo>
                    <a:pt x="60" y="138"/>
                  </a:lnTo>
                  <a:lnTo>
                    <a:pt x="50" y="104"/>
                  </a:lnTo>
                  <a:lnTo>
                    <a:pt x="44" y="68"/>
                  </a:lnTo>
                  <a:lnTo>
                    <a:pt x="42" y="3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9" name="Freeform 27"/>
            <p:cNvSpPr>
              <a:spLocks/>
            </p:cNvSpPr>
            <p:nvPr/>
          </p:nvSpPr>
          <p:spPr bwMode="auto">
            <a:xfrm>
              <a:off x="5243513" y="2465388"/>
              <a:ext cx="1898650" cy="1127125"/>
            </a:xfrm>
            <a:custGeom>
              <a:avLst/>
              <a:gdLst>
                <a:gd name="T0" fmla="*/ 0 w 1196"/>
                <a:gd name="T1" fmla="*/ 0 h 710"/>
                <a:gd name="T2" fmla="*/ 8 w 1196"/>
                <a:gd name="T3" fmla="*/ 74 h 710"/>
                <a:gd name="T4" fmla="*/ 32 w 1196"/>
                <a:gd name="T5" fmla="*/ 142 h 710"/>
                <a:gd name="T6" fmla="*/ 70 w 1196"/>
                <a:gd name="T7" fmla="*/ 206 h 710"/>
                <a:gd name="T8" fmla="*/ 118 w 1196"/>
                <a:gd name="T9" fmla="*/ 264 h 710"/>
                <a:gd name="T10" fmla="*/ 178 w 1196"/>
                <a:gd name="T11" fmla="*/ 318 h 710"/>
                <a:gd name="T12" fmla="*/ 248 w 1196"/>
                <a:gd name="T13" fmla="*/ 368 h 710"/>
                <a:gd name="T14" fmla="*/ 324 w 1196"/>
                <a:gd name="T15" fmla="*/ 412 h 710"/>
                <a:gd name="T16" fmla="*/ 408 w 1196"/>
                <a:gd name="T17" fmla="*/ 452 h 710"/>
                <a:gd name="T18" fmla="*/ 494 w 1196"/>
                <a:gd name="T19" fmla="*/ 488 h 710"/>
                <a:gd name="T20" fmla="*/ 586 w 1196"/>
                <a:gd name="T21" fmla="*/ 518 h 710"/>
                <a:gd name="T22" fmla="*/ 676 w 1196"/>
                <a:gd name="T23" fmla="*/ 542 h 710"/>
                <a:gd name="T24" fmla="*/ 858 w 1196"/>
                <a:gd name="T25" fmla="*/ 578 h 710"/>
                <a:gd name="T26" fmla="*/ 1026 w 1196"/>
                <a:gd name="T27" fmla="*/ 594 h 710"/>
                <a:gd name="T28" fmla="*/ 1102 w 1196"/>
                <a:gd name="T29" fmla="*/ 594 h 710"/>
                <a:gd name="T30" fmla="*/ 1196 w 1196"/>
                <a:gd name="T31" fmla="*/ 710 h 710"/>
                <a:gd name="T32" fmla="*/ 1104 w 1196"/>
                <a:gd name="T33" fmla="*/ 704 h 710"/>
                <a:gd name="T34" fmla="*/ 1008 w 1196"/>
                <a:gd name="T35" fmla="*/ 690 h 710"/>
                <a:gd name="T36" fmla="*/ 910 w 1196"/>
                <a:gd name="T37" fmla="*/ 672 h 710"/>
                <a:gd name="T38" fmla="*/ 812 w 1196"/>
                <a:gd name="T39" fmla="*/ 648 h 710"/>
                <a:gd name="T40" fmla="*/ 714 w 1196"/>
                <a:gd name="T41" fmla="*/ 618 h 710"/>
                <a:gd name="T42" fmla="*/ 616 w 1196"/>
                <a:gd name="T43" fmla="*/ 584 h 710"/>
                <a:gd name="T44" fmla="*/ 522 w 1196"/>
                <a:gd name="T45" fmla="*/ 544 h 710"/>
                <a:gd name="T46" fmla="*/ 432 w 1196"/>
                <a:gd name="T47" fmla="*/ 502 h 710"/>
                <a:gd name="T48" fmla="*/ 348 w 1196"/>
                <a:gd name="T49" fmla="*/ 454 h 710"/>
                <a:gd name="T50" fmla="*/ 272 w 1196"/>
                <a:gd name="T51" fmla="*/ 402 h 710"/>
                <a:gd name="T52" fmla="*/ 202 w 1196"/>
                <a:gd name="T53" fmla="*/ 348 h 710"/>
                <a:gd name="T54" fmla="*/ 142 w 1196"/>
                <a:gd name="T55" fmla="*/ 290 h 710"/>
                <a:gd name="T56" fmla="*/ 94 w 1196"/>
                <a:gd name="T57" fmla="*/ 230 h 710"/>
                <a:gd name="T58" fmla="*/ 58 w 1196"/>
                <a:gd name="T59" fmla="*/ 166 h 710"/>
                <a:gd name="T60" fmla="*/ 34 w 1196"/>
                <a:gd name="T61" fmla="*/ 100 h 710"/>
                <a:gd name="T62" fmla="*/ 26 w 1196"/>
                <a:gd name="T63" fmla="*/ 34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6" h="710">
                  <a:moveTo>
                    <a:pt x="0" y="0"/>
                  </a:moveTo>
                  <a:lnTo>
                    <a:pt x="0" y="0"/>
                  </a:lnTo>
                  <a:lnTo>
                    <a:pt x="2" y="38"/>
                  </a:lnTo>
                  <a:lnTo>
                    <a:pt x="8" y="74"/>
                  </a:lnTo>
                  <a:lnTo>
                    <a:pt x="18" y="108"/>
                  </a:lnTo>
                  <a:lnTo>
                    <a:pt x="32" y="142"/>
                  </a:lnTo>
                  <a:lnTo>
                    <a:pt x="50" y="174"/>
                  </a:lnTo>
                  <a:lnTo>
                    <a:pt x="70" y="206"/>
                  </a:lnTo>
                  <a:lnTo>
                    <a:pt x="92" y="236"/>
                  </a:lnTo>
                  <a:lnTo>
                    <a:pt x="118" y="264"/>
                  </a:lnTo>
                  <a:lnTo>
                    <a:pt x="148" y="292"/>
                  </a:lnTo>
                  <a:lnTo>
                    <a:pt x="178" y="318"/>
                  </a:lnTo>
                  <a:lnTo>
                    <a:pt x="212" y="344"/>
                  </a:lnTo>
                  <a:lnTo>
                    <a:pt x="248" y="368"/>
                  </a:lnTo>
                  <a:lnTo>
                    <a:pt x="286" y="390"/>
                  </a:lnTo>
                  <a:lnTo>
                    <a:pt x="324" y="412"/>
                  </a:lnTo>
                  <a:lnTo>
                    <a:pt x="366" y="434"/>
                  </a:lnTo>
                  <a:lnTo>
                    <a:pt x="408" y="452"/>
                  </a:lnTo>
                  <a:lnTo>
                    <a:pt x="450" y="470"/>
                  </a:lnTo>
                  <a:lnTo>
                    <a:pt x="494" y="488"/>
                  </a:lnTo>
                  <a:lnTo>
                    <a:pt x="540" y="502"/>
                  </a:lnTo>
                  <a:lnTo>
                    <a:pt x="586" y="518"/>
                  </a:lnTo>
                  <a:lnTo>
                    <a:pt x="630" y="530"/>
                  </a:lnTo>
                  <a:lnTo>
                    <a:pt x="676" y="542"/>
                  </a:lnTo>
                  <a:lnTo>
                    <a:pt x="768" y="562"/>
                  </a:lnTo>
                  <a:lnTo>
                    <a:pt x="858" y="578"/>
                  </a:lnTo>
                  <a:lnTo>
                    <a:pt x="944" y="588"/>
                  </a:lnTo>
                  <a:lnTo>
                    <a:pt x="1026" y="594"/>
                  </a:lnTo>
                  <a:lnTo>
                    <a:pt x="1064" y="594"/>
                  </a:lnTo>
                  <a:lnTo>
                    <a:pt x="1102" y="594"/>
                  </a:lnTo>
                  <a:lnTo>
                    <a:pt x="1196" y="710"/>
                  </a:lnTo>
                  <a:lnTo>
                    <a:pt x="1196" y="710"/>
                  </a:lnTo>
                  <a:lnTo>
                    <a:pt x="1150" y="708"/>
                  </a:lnTo>
                  <a:lnTo>
                    <a:pt x="1104" y="704"/>
                  </a:lnTo>
                  <a:lnTo>
                    <a:pt x="1056" y="698"/>
                  </a:lnTo>
                  <a:lnTo>
                    <a:pt x="1008" y="690"/>
                  </a:lnTo>
                  <a:lnTo>
                    <a:pt x="960" y="682"/>
                  </a:lnTo>
                  <a:lnTo>
                    <a:pt x="910" y="672"/>
                  </a:lnTo>
                  <a:lnTo>
                    <a:pt x="862" y="660"/>
                  </a:lnTo>
                  <a:lnTo>
                    <a:pt x="812" y="648"/>
                  </a:lnTo>
                  <a:lnTo>
                    <a:pt x="762" y="634"/>
                  </a:lnTo>
                  <a:lnTo>
                    <a:pt x="714" y="618"/>
                  </a:lnTo>
                  <a:lnTo>
                    <a:pt x="664" y="602"/>
                  </a:lnTo>
                  <a:lnTo>
                    <a:pt x="616" y="584"/>
                  </a:lnTo>
                  <a:lnTo>
                    <a:pt x="570" y="564"/>
                  </a:lnTo>
                  <a:lnTo>
                    <a:pt x="522" y="544"/>
                  </a:lnTo>
                  <a:lnTo>
                    <a:pt x="478" y="524"/>
                  </a:lnTo>
                  <a:lnTo>
                    <a:pt x="432" y="502"/>
                  </a:lnTo>
                  <a:lnTo>
                    <a:pt x="390" y="478"/>
                  </a:lnTo>
                  <a:lnTo>
                    <a:pt x="348" y="454"/>
                  </a:lnTo>
                  <a:lnTo>
                    <a:pt x="308" y="428"/>
                  </a:lnTo>
                  <a:lnTo>
                    <a:pt x="272" y="402"/>
                  </a:lnTo>
                  <a:lnTo>
                    <a:pt x="236" y="376"/>
                  </a:lnTo>
                  <a:lnTo>
                    <a:pt x="202" y="348"/>
                  </a:lnTo>
                  <a:lnTo>
                    <a:pt x="170" y="320"/>
                  </a:lnTo>
                  <a:lnTo>
                    <a:pt x="142" y="290"/>
                  </a:lnTo>
                  <a:lnTo>
                    <a:pt x="116" y="260"/>
                  </a:lnTo>
                  <a:lnTo>
                    <a:pt x="94" y="230"/>
                  </a:lnTo>
                  <a:lnTo>
                    <a:pt x="74" y="198"/>
                  </a:lnTo>
                  <a:lnTo>
                    <a:pt x="58" y="166"/>
                  </a:lnTo>
                  <a:lnTo>
                    <a:pt x="44" y="134"/>
                  </a:lnTo>
                  <a:lnTo>
                    <a:pt x="34" y="100"/>
                  </a:lnTo>
                  <a:lnTo>
                    <a:pt x="28" y="68"/>
                  </a:lnTo>
                  <a:lnTo>
                    <a:pt x="26" y="34"/>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0" name="Freeform 28"/>
            <p:cNvSpPr>
              <a:spLocks/>
            </p:cNvSpPr>
            <p:nvPr/>
          </p:nvSpPr>
          <p:spPr bwMode="auto">
            <a:xfrm>
              <a:off x="5284788" y="2519363"/>
              <a:ext cx="1905000" cy="1266825"/>
            </a:xfrm>
            <a:custGeom>
              <a:avLst/>
              <a:gdLst>
                <a:gd name="T0" fmla="*/ 0 w 1200"/>
                <a:gd name="T1" fmla="*/ 0 h 798"/>
                <a:gd name="T2" fmla="*/ 8 w 1200"/>
                <a:gd name="T3" fmla="*/ 66 h 798"/>
                <a:gd name="T4" fmla="*/ 32 w 1200"/>
                <a:gd name="T5" fmla="*/ 132 h 798"/>
                <a:gd name="T6" fmla="*/ 68 w 1200"/>
                <a:gd name="T7" fmla="*/ 196 h 798"/>
                <a:gd name="T8" fmla="*/ 116 w 1200"/>
                <a:gd name="T9" fmla="*/ 256 h 798"/>
                <a:gd name="T10" fmla="*/ 176 w 1200"/>
                <a:gd name="T11" fmla="*/ 314 h 798"/>
                <a:gd name="T12" fmla="*/ 246 w 1200"/>
                <a:gd name="T13" fmla="*/ 368 h 798"/>
                <a:gd name="T14" fmla="*/ 322 w 1200"/>
                <a:gd name="T15" fmla="*/ 420 h 798"/>
                <a:gd name="T16" fmla="*/ 406 w 1200"/>
                <a:gd name="T17" fmla="*/ 468 h 798"/>
                <a:gd name="T18" fmla="*/ 496 w 1200"/>
                <a:gd name="T19" fmla="*/ 510 h 798"/>
                <a:gd name="T20" fmla="*/ 590 w 1200"/>
                <a:gd name="T21" fmla="*/ 550 h 798"/>
                <a:gd name="T22" fmla="*/ 688 w 1200"/>
                <a:gd name="T23" fmla="*/ 584 h 798"/>
                <a:gd name="T24" fmla="*/ 786 w 1200"/>
                <a:gd name="T25" fmla="*/ 614 h 798"/>
                <a:gd name="T26" fmla="*/ 884 w 1200"/>
                <a:gd name="T27" fmla="*/ 638 h 798"/>
                <a:gd name="T28" fmla="*/ 982 w 1200"/>
                <a:gd name="T29" fmla="*/ 656 h 798"/>
                <a:gd name="T30" fmla="*/ 1078 w 1200"/>
                <a:gd name="T31" fmla="*/ 670 h 798"/>
                <a:gd name="T32" fmla="*/ 1170 w 1200"/>
                <a:gd name="T33" fmla="*/ 676 h 798"/>
                <a:gd name="T34" fmla="*/ 1200 w 1200"/>
                <a:gd name="T35" fmla="*/ 798 h 798"/>
                <a:gd name="T36" fmla="*/ 1096 w 1200"/>
                <a:gd name="T37" fmla="*/ 784 h 798"/>
                <a:gd name="T38" fmla="*/ 992 w 1200"/>
                <a:gd name="T39" fmla="*/ 762 h 798"/>
                <a:gd name="T40" fmla="*/ 888 w 1200"/>
                <a:gd name="T41" fmla="*/ 732 h 798"/>
                <a:gd name="T42" fmla="*/ 784 w 1200"/>
                <a:gd name="T43" fmla="*/ 698 h 798"/>
                <a:gd name="T44" fmla="*/ 682 w 1200"/>
                <a:gd name="T45" fmla="*/ 660 h 798"/>
                <a:gd name="T46" fmla="*/ 582 w 1200"/>
                <a:gd name="T47" fmla="*/ 616 h 798"/>
                <a:gd name="T48" fmla="*/ 488 w 1200"/>
                <a:gd name="T49" fmla="*/ 568 h 798"/>
                <a:gd name="T50" fmla="*/ 400 w 1200"/>
                <a:gd name="T51" fmla="*/ 516 h 798"/>
                <a:gd name="T52" fmla="*/ 316 w 1200"/>
                <a:gd name="T53" fmla="*/ 462 h 798"/>
                <a:gd name="T54" fmla="*/ 242 w 1200"/>
                <a:gd name="T55" fmla="*/ 404 h 798"/>
                <a:gd name="T56" fmla="*/ 176 w 1200"/>
                <a:gd name="T57" fmla="*/ 344 h 798"/>
                <a:gd name="T58" fmla="*/ 118 w 1200"/>
                <a:gd name="T59" fmla="*/ 284 h 798"/>
                <a:gd name="T60" fmla="*/ 72 w 1200"/>
                <a:gd name="T61" fmla="*/ 222 h 798"/>
                <a:gd name="T62" fmla="*/ 38 w 1200"/>
                <a:gd name="T63" fmla="*/ 158 h 798"/>
                <a:gd name="T64" fmla="*/ 16 w 1200"/>
                <a:gd name="T65" fmla="*/ 96 h 798"/>
                <a:gd name="T66" fmla="*/ 10 w 1200"/>
                <a:gd name="T67" fmla="*/ 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0" h="798">
                  <a:moveTo>
                    <a:pt x="0" y="0"/>
                  </a:moveTo>
                  <a:lnTo>
                    <a:pt x="0" y="0"/>
                  </a:lnTo>
                  <a:lnTo>
                    <a:pt x="2" y="34"/>
                  </a:lnTo>
                  <a:lnTo>
                    <a:pt x="8" y="66"/>
                  </a:lnTo>
                  <a:lnTo>
                    <a:pt x="18" y="100"/>
                  </a:lnTo>
                  <a:lnTo>
                    <a:pt x="32" y="132"/>
                  </a:lnTo>
                  <a:lnTo>
                    <a:pt x="48" y="164"/>
                  </a:lnTo>
                  <a:lnTo>
                    <a:pt x="68" y="196"/>
                  </a:lnTo>
                  <a:lnTo>
                    <a:pt x="90" y="226"/>
                  </a:lnTo>
                  <a:lnTo>
                    <a:pt x="116" y="256"/>
                  </a:lnTo>
                  <a:lnTo>
                    <a:pt x="144" y="286"/>
                  </a:lnTo>
                  <a:lnTo>
                    <a:pt x="176" y="314"/>
                  </a:lnTo>
                  <a:lnTo>
                    <a:pt x="210" y="342"/>
                  </a:lnTo>
                  <a:lnTo>
                    <a:pt x="246" y="368"/>
                  </a:lnTo>
                  <a:lnTo>
                    <a:pt x="282" y="394"/>
                  </a:lnTo>
                  <a:lnTo>
                    <a:pt x="322" y="420"/>
                  </a:lnTo>
                  <a:lnTo>
                    <a:pt x="364" y="444"/>
                  </a:lnTo>
                  <a:lnTo>
                    <a:pt x="406" y="468"/>
                  </a:lnTo>
                  <a:lnTo>
                    <a:pt x="452" y="490"/>
                  </a:lnTo>
                  <a:lnTo>
                    <a:pt x="496" y="510"/>
                  </a:lnTo>
                  <a:lnTo>
                    <a:pt x="544" y="530"/>
                  </a:lnTo>
                  <a:lnTo>
                    <a:pt x="590" y="550"/>
                  </a:lnTo>
                  <a:lnTo>
                    <a:pt x="638" y="568"/>
                  </a:lnTo>
                  <a:lnTo>
                    <a:pt x="688" y="584"/>
                  </a:lnTo>
                  <a:lnTo>
                    <a:pt x="736" y="600"/>
                  </a:lnTo>
                  <a:lnTo>
                    <a:pt x="786" y="614"/>
                  </a:lnTo>
                  <a:lnTo>
                    <a:pt x="836" y="626"/>
                  </a:lnTo>
                  <a:lnTo>
                    <a:pt x="884" y="638"/>
                  </a:lnTo>
                  <a:lnTo>
                    <a:pt x="934" y="648"/>
                  </a:lnTo>
                  <a:lnTo>
                    <a:pt x="982" y="656"/>
                  </a:lnTo>
                  <a:lnTo>
                    <a:pt x="1030" y="664"/>
                  </a:lnTo>
                  <a:lnTo>
                    <a:pt x="1078" y="670"/>
                  </a:lnTo>
                  <a:lnTo>
                    <a:pt x="1124" y="674"/>
                  </a:lnTo>
                  <a:lnTo>
                    <a:pt x="1170" y="676"/>
                  </a:lnTo>
                  <a:lnTo>
                    <a:pt x="1200" y="798"/>
                  </a:lnTo>
                  <a:lnTo>
                    <a:pt x="1200" y="798"/>
                  </a:lnTo>
                  <a:lnTo>
                    <a:pt x="1150" y="792"/>
                  </a:lnTo>
                  <a:lnTo>
                    <a:pt x="1096" y="784"/>
                  </a:lnTo>
                  <a:lnTo>
                    <a:pt x="1044" y="772"/>
                  </a:lnTo>
                  <a:lnTo>
                    <a:pt x="992" y="762"/>
                  </a:lnTo>
                  <a:lnTo>
                    <a:pt x="940" y="748"/>
                  </a:lnTo>
                  <a:lnTo>
                    <a:pt x="888" y="732"/>
                  </a:lnTo>
                  <a:lnTo>
                    <a:pt x="834" y="716"/>
                  </a:lnTo>
                  <a:lnTo>
                    <a:pt x="784" y="698"/>
                  </a:lnTo>
                  <a:lnTo>
                    <a:pt x="732" y="680"/>
                  </a:lnTo>
                  <a:lnTo>
                    <a:pt x="682" y="660"/>
                  </a:lnTo>
                  <a:lnTo>
                    <a:pt x="632" y="638"/>
                  </a:lnTo>
                  <a:lnTo>
                    <a:pt x="582" y="616"/>
                  </a:lnTo>
                  <a:lnTo>
                    <a:pt x="534" y="592"/>
                  </a:lnTo>
                  <a:lnTo>
                    <a:pt x="488" y="568"/>
                  </a:lnTo>
                  <a:lnTo>
                    <a:pt x="444" y="542"/>
                  </a:lnTo>
                  <a:lnTo>
                    <a:pt x="400" y="516"/>
                  </a:lnTo>
                  <a:lnTo>
                    <a:pt x="358" y="490"/>
                  </a:lnTo>
                  <a:lnTo>
                    <a:pt x="316" y="462"/>
                  </a:lnTo>
                  <a:lnTo>
                    <a:pt x="278" y="434"/>
                  </a:lnTo>
                  <a:lnTo>
                    <a:pt x="242" y="404"/>
                  </a:lnTo>
                  <a:lnTo>
                    <a:pt x="208" y="374"/>
                  </a:lnTo>
                  <a:lnTo>
                    <a:pt x="176" y="344"/>
                  </a:lnTo>
                  <a:lnTo>
                    <a:pt x="146" y="314"/>
                  </a:lnTo>
                  <a:lnTo>
                    <a:pt x="118" y="284"/>
                  </a:lnTo>
                  <a:lnTo>
                    <a:pt x="94" y="252"/>
                  </a:lnTo>
                  <a:lnTo>
                    <a:pt x="72" y="222"/>
                  </a:lnTo>
                  <a:lnTo>
                    <a:pt x="54" y="190"/>
                  </a:lnTo>
                  <a:lnTo>
                    <a:pt x="38" y="158"/>
                  </a:lnTo>
                  <a:lnTo>
                    <a:pt x="26" y="126"/>
                  </a:lnTo>
                  <a:lnTo>
                    <a:pt x="16" y="96"/>
                  </a:lnTo>
                  <a:lnTo>
                    <a:pt x="12" y="64"/>
                  </a:lnTo>
                  <a:lnTo>
                    <a:pt x="10" y="34"/>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1" name="Freeform 29"/>
            <p:cNvSpPr>
              <a:spLocks/>
            </p:cNvSpPr>
            <p:nvPr/>
          </p:nvSpPr>
          <p:spPr bwMode="auto">
            <a:xfrm>
              <a:off x="5284788" y="2573338"/>
              <a:ext cx="1905000" cy="1406525"/>
            </a:xfrm>
            <a:custGeom>
              <a:avLst/>
              <a:gdLst>
                <a:gd name="T0" fmla="*/ 10 w 1200"/>
                <a:gd name="T1" fmla="*/ 0 h 886"/>
                <a:gd name="T2" fmla="*/ 16 w 1200"/>
                <a:gd name="T3" fmla="*/ 62 h 886"/>
                <a:gd name="T4" fmla="*/ 38 w 1200"/>
                <a:gd name="T5" fmla="*/ 124 h 886"/>
                <a:gd name="T6" fmla="*/ 72 w 1200"/>
                <a:gd name="T7" fmla="*/ 188 h 886"/>
                <a:gd name="T8" fmla="*/ 118 w 1200"/>
                <a:gd name="T9" fmla="*/ 250 h 886"/>
                <a:gd name="T10" fmla="*/ 176 w 1200"/>
                <a:gd name="T11" fmla="*/ 310 h 886"/>
                <a:gd name="T12" fmla="*/ 242 w 1200"/>
                <a:gd name="T13" fmla="*/ 370 h 886"/>
                <a:gd name="T14" fmla="*/ 316 w 1200"/>
                <a:gd name="T15" fmla="*/ 428 h 886"/>
                <a:gd name="T16" fmla="*/ 400 w 1200"/>
                <a:gd name="T17" fmla="*/ 482 h 886"/>
                <a:gd name="T18" fmla="*/ 488 w 1200"/>
                <a:gd name="T19" fmla="*/ 534 h 886"/>
                <a:gd name="T20" fmla="*/ 582 w 1200"/>
                <a:gd name="T21" fmla="*/ 582 h 886"/>
                <a:gd name="T22" fmla="*/ 682 w 1200"/>
                <a:gd name="T23" fmla="*/ 626 h 886"/>
                <a:gd name="T24" fmla="*/ 784 w 1200"/>
                <a:gd name="T25" fmla="*/ 664 h 886"/>
                <a:gd name="T26" fmla="*/ 888 w 1200"/>
                <a:gd name="T27" fmla="*/ 698 h 886"/>
                <a:gd name="T28" fmla="*/ 992 w 1200"/>
                <a:gd name="T29" fmla="*/ 728 h 886"/>
                <a:gd name="T30" fmla="*/ 1096 w 1200"/>
                <a:gd name="T31" fmla="*/ 750 h 886"/>
                <a:gd name="T32" fmla="*/ 1200 w 1200"/>
                <a:gd name="T33" fmla="*/ 764 h 886"/>
                <a:gd name="T34" fmla="*/ 1170 w 1200"/>
                <a:gd name="T35" fmla="*/ 886 h 886"/>
                <a:gd name="T36" fmla="*/ 1058 w 1200"/>
                <a:gd name="T37" fmla="*/ 862 h 886"/>
                <a:gd name="T38" fmla="*/ 948 w 1200"/>
                <a:gd name="T39" fmla="*/ 830 h 886"/>
                <a:gd name="T40" fmla="*/ 842 w 1200"/>
                <a:gd name="T41" fmla="*/ 790 h 886"/>
                <a:gd name="T42" fmla="*/ 736 w 1200"/>
                <a:gd name="T43" fmla="*/ 746 h 886"/>
                <a:gd name="T44" fmla="*/ 636 w 1200"/>
                <a:gd name="T45" fmla="*/ 698 h 886"/>
                <a:gd name="T46" fmla="*/ 540 w 1200"/>
                <a:gd name="T47" fmla="*/ 644 h 886"/>
                <a:gd name="T48" fmla="*/ 448 w 1200"/>
                <a:gd name="T49" fmla="*/ 588 h 886"/>
                <a:gd name="T50" fmla="*/ 362 w 1200"/>
                <a:gd name="T51" fmla="*/ 528 h 886"/>
                <a:gd name="T52" fmla="*/ 284 w 1200"/>
                <a:gd name="T53" fmla="*/ 468 h 886"/>
                <a:gd name="T54" fmla="*/ 214 w 1200"/>
                <a:gd name="T55" fmla="*/ 404 h 886"/>
                <a:gd name="T56" fmla="*/ 152 w 1200"/>
                <a:gd name="T57" fmla="*/ 340 h 886"/>
                <a:gd name="T58" fmla="*/ 100 w 1200"/>
                <a:gd name="T59" fmla="*/ 276 h 886"/>
                <a:gd name="T60" fmla="*/ 58 w 1200"/>
                <a:gd name="T61" fmla="*/ 212 h 886"/>
                <a:gd name="T62" fmla="*/ 26 w 1200"/>
                <a:gd name="T63" fmla="*/ 150 h 886"/>
                <a:gd name="T64" fmla="*/ 8 w 1200"/>
                <a:gd name="T65" fmla="*/ 90 h 886"/>
                <a:gd name="T66" fmla="*/ 0 w 1200"/>
                <a:gd name="T67" fmla="*/ 32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0" h="886">
                  <a:moveTo>
                    <a:pt x="10" y="0"/>
                  </a:moveTo>
                  <a:lnTo>
                    <a:pt x="10" y="0"/>
                  </a:lnTo>
                  <a:lnTo>
                    <a:pt x="12" y="30"/>
                  </a:lnTo>
                  <a:lnTo>
                    <a:pt x="16" y="62"/>
                  </a:lnTo>
                  <a:lnTo>
                    <a:pt x="26" y="92"/>
                  </a:lnTo>
                  <a:lnTo>
                    <a:pt x="38" y="124"/>
                  </a:lnTo>
                  <a:lnTo>
                    <a:pt x="54" y="156"/>
                  </a:lnTo>
                  <a:lnTo>
                    <a:pt x="72" y="188"/>
                  </a:lnTo>
                  <a:lnTo>
                    <a:pt x="94" y="218"/>
                  </a:lnTo>
                  <a:lnTo>
                    <a:pt x="118" y="250"/>
                  </a:lnTo>
                  <a:lnTo>
                    <a:pt x="146" y="280"/>
                  </a:lnTo>
                  <a:lnTo>
                    <a:pt x="176" y="310"/>
                  </a:lnTo>
                  <a:lnTo>
                    <a:pt x="208" y="340"/>
                  </a:lnTo>
                  <a:lnTo>
                    <a:pt x="242" y="370"/>
                  </a:lnTo>
                  <a:lnTo>
                    <a:pt x="278" y="400"/>
                  </a:lnTo>
                  <a:lnTo>
                    <a:pt x="316" y="428"/>
                  </a:lnTo>
                  <a:lnTo>
                    <a:pt x="358" y="456"/>
                  </a:lnTo>
                  <a:lnTo>
                    <a:pt x="400" y="482"/>
                  </a:lnTo>
                  <a:lnTo>
                    <a:pt x="444" y="508"/>
                  </a:lnTo>
                  <a:lnTo>
                    <a:pt x="488" y="534"/>
                  </a:lnTo>
                  <a:lnTo>
                    <a:pt x="534" y="558"/>
                  </a:lnTo>
                  <a:lnTo>
                    <a:pt x="582" y="582"/>
                  </a:lnTo>
                  <a:lnTo>
                    <a:pt x="632" y="604"/>
                  </a:lnTo>
                  <a:lnTo>
                    <a:pt x="682" y="626"/>
                  </a:lnTo>
                  <a:lnTo>
                    <a:pt x="732" y="646"/>
                  </a:lnTo>
                  <a:lnTo>
                    <a:pt x="784" y="664"/>
                  </a:lnTo>
                  <a:lnTo>
                    <a:pt x="834" y="682"/>
                  </a:lnTo>
                  <a:lnTo>
                    <a:pt x="888" y="698"/>
                  </a:lnTo>
                  <a:lnTo>
                    <a:pt x="940" y="714"/>
                  </a:lnTo>
                  <a:lnTo>
                    <a:pt x="992" y="728"/>
                  </a:lnTo>
                  <a:lnTo>
                    <a:pt x="1044" y="738"/>
                  </a:lnTo>
                  <a:lnTo>
                    <a:pt x="1096" y="750"/>
                  </a:lnTo>
                  <a:lnTo>
                    <a:pt x="1150" y="758"/>
                  </a:lnTo>
                  <a:lnTo>
                    <a:pt x="1200" y="764"/>
                  </a:lnTo>
                  <a:lnTo>
                    <a:pt x="1170" y="886"/>
                  </a:lnTo>
                  <a:lnTo>
                    <a:pt x="1170" y="886"/>
                  </a:lnTo>
                  <a:lnTo>
                    <a:pt x="1114" y="874"/>
                  </a:lnTo>
                  <a:lnTo>
                    <a:pt x="1058" y="862"/>
                  </a:lnTo>
                  <a:lnTo>
                    <a:pt x="1004" y="846"/>
                  </a:lnTo>
                  <a:lnTo>
                    <a:pt x="948" y="830"/>
                  </a:lnTo>
                  <a:lnTo>
                    <a:pt x="894" y="810"/>
                  </a:lnTo>
                  <a:lnTo>
                    <a:pt x="842" y="790"/>
                  </a:lnTo>
                  <a:lnTo>
                    <a:pt x="788" y="770"/>
                  </a:lnTo>
                  <a:lnTo>
                    <a:pt x="736" y="746"/>
                  </a:lnTo>
                  <a:lnTo>
                    <a:pt x="686" y="724"/>
                  </a:lnTo>
                  <a:lnTo>
                    <a:pt x="636" y="698"/>
                  </a:lnTo>
                  <a:lnTo>
                    <a:pt x="586" y="672"/>
                  </a:lnTo>
                  <a:lnTo>
                    <a:pt x="540" y="644"/>
                  </a:lnTo>
                  <a:lnTo>
                    <a:pt x="492" y="618"/>
                  </a:lnTo>
                  <a:lnTo>
                    <a:pt x="448" y="588"/>
                  </a:lnTo>
                  <a:lnTo>
                    <a:pt x="404" y="558"/>
                  </a:lnTo>
                  <a:lnTo>
                    <a:pt x="362" y="528"/>
                  </a:lnTo>
                  <a:lnTo>
                    <a:pt x="322" y="498"/>
                  </a:lnTo>
                  <a:lnTo>
                    <a:pt x="284" y="468"/>
                  </a:lnTo>
                  <a:lnTo>
                    <a:pt x="248" y="436"/>
                  </a:lnTo>
                  <a:lnTo>
                    <a:pt x="214" y="404"/>
                  </a:lnTo>
                  <a:lnTo>
                    <a:pt x="182" y="372"/>
                  </a:lnTo>
                  <a:lnTo>
                    <a:pt x="152" y="340"/>
                  </a:lnTo>
                  <a:lnTo>
                    <a:pt x="126" y="308"/>
                  </a:lnTo>
                  <a:lnTo>
                    <a:pt x="100" y="276"/>
                  </a:lnTo>
                  <a:lnTo>
                    <a:pt x="78" y="244"/>
                  </a:lnTo>
                  <a:lnTo>
                    <a:pt x="58" y="212"/>
                  </a:lnTo>
                  <a:lnTo>
                    <a:pt x="40" y="182"/>
                  </a:lnTo>
                  <a:lnTo>
                    <a:pt x="26" y="150"/>
                  </a:lnTo>
                  <a:lnTo>
                    <a:pt x="16" y="120"/>
                  </a:lnTo>
                  <a:lnTo>
                    <a:pt x="8" y="90"/>
                  </a:lnTo>
                  <a:lnTo>
                    <a:pt x="2" y="62"/>
                  </a:lnTo>
                  <a:lnTo>
                    <a:pt x="0" y="32"/>
                  </a:lnTo>
                  <a:lnTo>
                    <a:pt x="1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2" name="Freeform 30"/>
            <p:cNvSpPr>
              <a:spLocks/>
            </p:cNvSpPr>
            <p:nvPr/>
          </p:nvSpPr>
          <p:spPr bwMode="auto">
            <a:xfrm>
              <a:off x="5243513" y="2624138"/>
              <a:ext cx="1898650" cy="1543050"/>
            </a:xfrm>
            <a:custGeom>
              <a:avLst/>
              <a:gdLst>
                <a:gd name="T0" fmla="*/ 26 w 1196"/>
                <a:gd name="T1" fmla="*/ 0 h 972"/>
                <a:gd name="T2" fmla="*/ 34 w 1196"/>
                <a:gd name="T3" fmla="*/ 58 h 972"/>
                <a:gd name="T4" fmla="*/ 52 w 1196"/>
                <a:gd name="T5" fmla="*/ 118 h 972"/>
                <a:gd name="T6" fmla="*/ 84 w 1196"/>
                <a:gd name="T7" fmla="*/ 180 h 972"/>
                <a:gd name="T8" fmla="*/ 126 w 1196"/>
                <a:gd name="T9" fmla="*/ 244 h 972"/>
                <a:gd name="T10" fmla="*/ 178 w 1196"/>
                <a:gd name="T11" fmla="*/ 308 h 972"/>
                <a:gd name="T12" fmla="*/ 240 w 1196"/>
                <a:gd name="T13" fmla="*/ 372 h 972"/>
                <a:gd name="T14" fmla="*/ 310 w 1196"/>
                <a:gd name="T15" fmla="*/ 436 h 972"/>
                <a:gd name="T16" fmla="*/ 388 w 1196"/>
                <a:gd name="T17" fmla="*/ 496 h 972"/>
                <a:gd name="T18" fmla="*/ 474 w 1196"/>
                <a:gd name="T19" fmla="*/ 556 h 972"/>
                <a:gd name="T20" fmla="*/ 566 w 1196"/>
                <a:gd name="T21" fmla="*/ 612 h 972"/>
                <a:gd name="T22" fmla="*/ 662 w 1196"/>
                <a:gd name="T23" fmla="*/ 666 h 972"/>
                <a:gd name="T24" fmla="*/ 762 w 1196"/>
                <a:gd name="T25" fmla="*/ 714 h 972"/>
                <a:gd name="T26" fmla="*/ 868 w 1196"/>
                <a:gd name="T27" fmla="*/ 758 h 972"/>
                <a:gd name="T28" fmla="*/ 974 w 1196"/>
                <a:gd name="T29" fmla="*/ 798 h 972"/>
                <a:gd name="T30" fmla="*/ 1084 w 1196"/>
                <a:gd name="T31" fmla="*/ 830 h 972"/>
                <a:gd name="T32" fmla="*/ 1196 w 1196"/>
                <a:gd name="T33" fmla="*/ 854 h 972"/>
                <a:gd name="T34" fmla="*/ 1102 w 1196"/>
                <a:gd name="T35" fmla="*/ 972 h 972"/>
                <a:gd name="T36" fmla="*/ 990 w 1196"/>
                <a:gd name="T37" fmla="*/ 936 h 972"/>
                <a:gd name="T38" fmla="*/ 882 w 1196"/>
                <a:gd name="T39" fmla="*/ 894 h 972"/>
                <a:gd name="T40" fmla="*/ 776 w 1196"/>
                <a:gd name="T41" fmla="*/ 846 h 972"/>
                <a:gd name="T42" fmla="*/ 676 w 1196"/>
                <a:gd name="T43" fmla="*/ 792 h 972"/>
                <a:gd name="T44" fmla="*/ 580 w 1196"/>
                <a:gd name="T45" fmla="*/ 734 h 972"/>
                <a:gd name="T46" fmla="*/ 490 w 1196"/>
                <a:gd name="T47" fmla="*/ 672 h 972"/>
                <a:gd name="T48" fmla="*/ 404 w 1196"/>
                <a:gd name="T49" fmla="*/ 608 h 972"/>
                <a:gd name="T50" fmla="*/ 326 w 1196"/>
                <a:gd name="T51" fmla="*/ 540 h 972"/>
                <a:gd name="T52" fmla="*/ 254 w 1196"/>
                <a:gd name="T53" fmla="*/ 474 h 972"/>
                <a:gd name="T54" fmla="*/ 190 w 1196"/>
                <a:gd name="T55" fmla="*/ 404 h 972"/>
                <a:gd name="T56" fmla="*/ 136 w 1196"/>
                <a:gd name="T57" fmla="*/ 338 h 972"/>
                <a:gd name="T58" fmla="*/ 88 w 1196"/>
                <a:gd name="T59" fmla="*/ 270 h 972"/>
                <a:gd name="T60" fmla="*/ 50 w 1196"/>
                <a:gd name="T61" fmla="*/ 206 h 972"/>
                <a:gd name="T62" fmla="*/ 24 w 1196"/>
                <a:gd name="T63" fmla="*/ 144 h 972"/>
                <a:gd name="T64" fmla="*/ 6 w 1196"/>
                <a:gd name="T65" fmla="*/ 86 h 972"/>
                <a:gd name="T66" fmla="*/ 0 w 1196"/>
                <a:gd name="T67" fmla="*/ 3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6" h="972">
                  <a:moveTo>
                    <a:pt x="26" y="0"/>
                  </a:moveTo>
                  <a:lnTo>
                    <a:pt x="26" y="0"/>
                  </a:lnTo>
                  <a:lnTo>
                    <a:pt x="28" y="30"/>
                  </a:lnTo>
                  <a:lnTo>
                    <a:pt x="34" y="58"/>
                  </a:lnTo>
                  <a:lnTo>
                    <a:pt x="42" y="88"/>
                  </a:lnTo>
                  <a:lnTo>
                    <a:pt x="52" y="118"/>
                  </a:lnTo>
                  <a:lnTo>
                    <a:pt x="66" y="150"/>
                  </a:lnTo>
                  <a:lnTo>
                    <a:pt x="84" y="180"/>
                  </a:lnTo>
                  <a:lnTo>
                    <a:pt x="104" y="212"/>
                  </a:lnTo>
                  <a:lnTo>
                    <a:pt x="126" y="244"/>
                  </a:lnTo>
                  <a:lnTo>
                    <a:pt x="152" y="276"/>
                  </a:lnTo>
                  <a:lnTo>
                    <a:pt x="178" y="308"/>
                  </a:lnTo>
                  <a:lnTo>
                    <a:pt x="208" y="340"/>
                  </a:lnTo>
                  <a:lnTo>
                    <a:pt x="240" y="372"/>
                  </a:lnTo>
                  <a:lnTo>
                    <a:pt x="274" y="404"/>
                  </a:lnTo>
                  <a:lnTo>
                    <a:pt x="310" y="436"/>
                  </a:lnTo>
                  <a:lnTo>
                    <a:pt x="348" y="466"/>
                  </a:lnTo>
                  <a:lnTo>
                    <a:pt x="388" y="496"/>
                  </a:lnTo>
                  <a:lnTo>
                    <a:pt x="430" y="526"/>
                  </a:lnTo>
                  <a:lnTo>
                    <a:pt x="474" y="556"/>
                  </a:lnTo>
                  <a:lnTo>
                    <a:pt x="518" y="586"/>
                  </a:lnTo>
                  <a:lnTo>
                    <a:pt x="566" y="612"/>
                  </a:lnTo>
                  <a:lnTo>
                    <a:pt x="612" y="640"/>
                  </a:lnTo>
                  <a:lnTo>
                    <a:pt x="662" y="666"/>
                  </a:lnTo>
                  <a:lnTo>
                    <a:pt x="712" y="692"/>
                  </a:lnTo>
                  <a:lnTo>
                    <a:pt x="762" y="714"/>
                  </a:lnTo>
                  <a:lnTo>
                    <a:pt x="814" y="738"/>
                  </a:lnTo>
                  <a:lnTo>
                    <a:pt x="868" y="758"/>
                  </a:lnTo>
                  <a:lnTo>
                    <a:pt x="920" y="778"/>
                  </a:lnTo>
                  <a:lnTo>
                    <a:pt x="974" y="798"/>
                  </a:lnTo>
                  <a:lnTo>
                    <a:pt x="1030" y="814"/>
                  </a:lnTo>
                  <a:lnTo>
                    <a:pt x="1084" y="830"/>
                  </a:lnTo>
                  <a:lnTo>
                    <a:pt x="1140" y="842"/>
                  </a:lnTo>
                  <a:lnTo>
                    <a:pt x="1196" y="854"/>
                  </a:lnTo>
                  <a:lnTo>
                    <a:pt x="1102" y="972"/>
                  </a:lnTo>
                  <a:lnTo>
                    <a:pt x="1102" y="972"/>
                  </a:lnTo>
                  <a:lnTo>
                    <a:pt x="1046" y="954"/>
                  </a:lnTo>
                  <a:lnTo>
                    <a:pt x="990" y="936"/>
                  </a:lnTo>
                  <a:lnTo>
                    <a:pt x="936" y="916"/>
                  </a:lnTo>
                  <a:lnTo>
                    <a:pt x="882" y="894"/>
                  </a:lnTo>
                  <a:lnTo>
                    <a:pt x="828" y="870"/>
                  </a:lnTo>
                  <a:lnTo>
                    <a:pt x="776" y="846"/>
                  </a:lnTo>
                  <a:lnTo>
                    <a:pt x="726" y="820"/>
                  </a:lnTo>
                  <a:lnTo>
                    <a:pt x="676" y="792"/>
                  </a:lnTo>
                  <a:lnTo>
                    <a:pt x="628" y="764"/>
                  </a:lnTo>
                  <a:lnTo>
                    <a:pt x="580" y="734"/>
                  </a:lnTo>
                  <a:lnTo>
                    <a:pt x="534" y="704"/>
                  </a:lnTo>
                  <a:lnTo>
                    <a:pt x="490" y="672"/>
                  </a:lnTo>
                  <a:lnTo>
                    <a:pt x="446" y="640"/>
                  </a:lnTo>
                  <a:lnTo>
                    <a:pt x="404" y="608"/>
                  </a:lnTo>
                  <a:lnTo>
                    <a:pt x="364" y="574"/>
                  </a:lnTo>
                  <a:lnTo>
                    <a:pt x="326" y="540"/>
                  </a:lnTo>
                  <a:lnTo>
                    <a:pt x="290" y="508"/>
                  </a:lnTo>
                  <a:lnTo>
                    <a:pt x="254" y="474"/>
                  </a:lnTo>
                  <a:lnTo>
                    <a:pt x="222" y="438"/>
                  </a:lnTo>
                  <a:lnTo>
                    <a:pt x="190" y="404"/>
                  </a:lnTo>
                  <a:lnTo>
                    <a:pt x="162" y="370"/>
                  </a:lnTo>
                  <a:lnTo>
                    <a:pt x="136" y="338"/>
                  </a:lnTo>
                  <a:lnTo>
                    <a:pt x="110" y="304"/>
                  </a:lnTo>
                  <a:lnTo>
                    <a:pt x="88" y="270"/>
                  </a:lnTo>
                  <a:lnTo>
                    <a:pt x="68" y="238"/>
                  </a:lnTo>
                  <a:lnTo>
                    <a:pt x="50" y="206"/>
                  </a:lnTo>
                  <a:lnTo>
                    <a:pt x="36" y="174"/>
                  </a:lnTo>
                  <a:lnTo>
                    <a:pt x="24" y="144"/>
                  </a:lnTo>
                  <a:lnTo>
                    <a:pt x="14" y="116"/>
                  </a:lnTo>
                  <a:lnTo>
                    <a:pt x="6" y="86"/>
                  </a:lnTo>
                  <a:lnTo>
                    <a:pt x="2" y="60"/>
                  </a:lnTo>
                  <a:lnTo>
                    <a:pt x="0" y="34"/>
                  </a:lnTo>
                  <a:lnTo>
                    <a:pt x="2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3" name="Freeform 31"/>
            <p:cNvSpPr>
              <a:spLocks/>
            </p:cNvSpPr>
            <p:nvPr/>
          </p:nvSpPr>
          <p:spPr bwMode="auto">
            <a:xfrm>
              <a:off x="5176838" y="2678113"/>
              <a:ext cx="1816100" cy="1660525"/>
            </a:xfrm>
            <a:custGeom>
              <a:avLst/>
              <a:gdLst>
                <a:gd name="T0" fmla="*/ 42 w 1144"/>
                <a:gd name="T1" fmla="*/ 0 h 1046"/>
                <a:gd name="T2" fmla="*/ 48 w 1144"/>
                <a:gd name="T3" fmla="*/ 52 h 1046"/>
                <a:gd name="T4" fmla="*/ 66 w 1144"/>
                <a:gd name="T5" fmla="*/ 110 h 1046"/>
                <a:gd name="T6" fmla="*/ 92 w 1144"/>
                <a:gd name="T7" fmla="*/ 172 h 1046"/>
                <a:gd name="T8" fmla="*/ 130 w 1144"/>
                <a:gd name="T9" fmla="*/ 236 h 1046"/>
                <a:gd name="T10" fmla="*/ 178 w 1144"/>
                <a:gd name="T11" fmla="*/ 304 h 1046"/>
                <a:gd name="T12" fmla="*/ 232 w 1144"/>
                <a:gd name="T13" fmla="*/ 370 h 1046"/>
                <a:gd name="T14" fmla="*/ 296 w 1144"/>
                <a:gd name="T15" fmla="*/ 440 h 1046"/>
                <a:gd name="T16" fmla="*/ 368 w 1144"/>
                <a:gd name="T17" fmla="*/ 506 h 1046"/>
                <a:gd name="T18" fmla="*/ 446 w 1144"/>
                <a:gd name="T19" fmla="*/ 574 h 1046"/>
                <a:gd name="T20" fmla="*/ 532 w 1144"/>
                <a:gd name="T21" fmla="*/ 638 h 1046"/>
                <a:gd name="T22" fmla="*/ 622 w 1144"/>
                <a:gd name="T23" fmla="*/ 700 h 1046"/>
                <a:gd name="T24" fmla="*/ 718 w 1144"/>
                <a:gd name="T25" fmla="*/ 758 h 1046"/>
                <a:gd name="T26" fmla="*/ 818 w 1144"/>
                <a:gd name="T27" fmla="*/ 812 h 1046"/>
                <a:gd name="T28" fmla="*/ 924 w 1144"/>
                <a:gd name="T29" fmla="*/ 860 h 1046"/>
                <a:gd name="T30" fmla="*/ 1032 w 1144"/>
                <a:gd name="T31" fmla="*/ 902 h 1046"/>
                <a:gd name="T32" fmla="*/ 1144 w 1144"/>
                <a:gd name="T33" fmla="*/ 938 h 1046"/>
                <a:gd name="T34" fmla="*/ 990 w 1144"/>
                <a:gd name="T35" fmla="*/ 1046 h 1046"/>
                <a:gd name="T36" fmla="*/ 886 w 1144"/>
                <a:gd name="T37" fmla="*/ 1000 h 1046"/>
                <a:gd name="T38" fmla="*/ 784 w 1144"/>
                <a:gd name="T39" fmla="*/ 948 h 1046"/>
                <a:gd name="T40" fmla="*/ 688 w 1144"/>
                <a:gd name="T41" fmla="*/ 890 h 1046"/>
                <a:gd name="T42" fmla="*/ 596 w 1144"/>
                <a:gd name="T43" fmla="*/ 828 h 1046"/>
                <a:gd name="T44" fmla="*/ 508 w 1144"/>
                <a:gd name="T45" fmla="*/ 762 h 1046"/>
                <a:gd name="T46" fmla="*/ 426 w 1144"/>
                <a:gd name="T47" fmla="*/ 692 h 1046"/>
                <a:gd name="T48" fmla="*/ 350 w 1144"/>
                <a:gd name="T49" fmla="*/ 620 h 1046"/>
                <a:gd name="T50" fmla="*/ 282 w 1144"/>
                <a:gd name="T51" fmla="*/ 548 h 1046"/>
                <a:gd name="T52" fmla="*/ 218 w 1144"/>
                <a:gd name="T53" fmla="*/ 474 h 1046"/>
                <a:gd name="T54" fmla="*/ 164 w 1144"/>
                <a:gd name="T55" fmla="*/ 402 h 1046"/>
                <a:gd name="T56" fmla="*/ 116 w 1144"/>
                <a:gd name="T57" fmla="*/ 330 h 1046"/>
                <a:gd name="T58" fmla="*/ 74 w 1144"/>
                <a:gd name="T59" fmla="*/ 262 h 1046"/>
                <a:gd name="T60" fmla="*/ 42 w 1144"/>
                <a:gd name="T61" fmla="*/ 196 h 1046"/>
                <a:gd name="T62" fmla="*/ 20 w 1144"/>
                <a:gd name="T63" fmla="*/ 136 h 1046"/>
                <a:gd name="T64" fmla="*/ 6 w 1144"/>
                <a:gd name="T65" fmla="*/ 80 h 1046"/>
                <a:gd name="T66" fmla="*/ 0 w 1144"/>
                <a:gd name="T67" fmla="*/ 3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4" h="1046">
                  <a:moveTo>
                    <a:pt x="42" y="0"/>
                  </a:moveTo>
                  <a:lnTo>
                    <a:pt x="42" y="0"/>
                  </a:lnTo>
                  <a:lnTo>
                    <a:pt x="44" y="26"/>
                  </a:lnTo>
                  <a:lnTo>
                    <a:pt x="48" y="52"/>
                  </a:lnTo>
                  <a:lnTo>
                    <a:pt x="56" y="82"/>
                  </a:lnTo>
                  <a:lnTo>
                    <a:pt x="66" y="110"/>
                  </a:lnTo>
                  <a:lnTo>
                    <a:pt x="78" y="140"/>
                  </a:lnTo>
                  <a:lnTo>
                    <a:pt x="92" y="172"/>
                  </a:lnTo>
                  <a:lnTo>
                    <a:pt x="110" y="204"/>
                  </a:lnTo>
                  <a:lnTo>
                    <a:pt x="130" y="236"/>
                  </a:lnTo>
                  <a:lnTo>
                    <a:pt x="152" y="270"/>
                  </a:lnTo>
                  <a:lnTo>
                    <a:pt x="178" y="304"/>
                  </a:lnTo>
                  <a:lnTo>
                    <a:pt x="204" y="336"/>
                  </a:lnTo>
                  <a:lnTo>
                    <a:pt x="232" y="370"/>
                  </a:lnTo>
                  <a:lnTo>
                    <a:pt x="264" y="404"/>
                  </a:lnTo>
                  <a:lnTo>
                    <a:pt x="296" y="440"/>
                  </a:lnTo>
                  <a:lnTo>
                    <a:pt x="332" y="474"/>
                  </a:lnTo>
                  <a:lnTo>
                    <a:pt x="368" y="506"/>
                  </a:lnTo>
                  <a:lnTo>
                    <a:pt x="406" y="540"/>
                  </a:lnTo>
                  <a:lnTo>
                    <a:pt x="446" y="574"/>
                  </a:lnTo>
                  <a:lnTo>
                    <a:pt x="488" y="606"/>
                  </a:lnTo>
                  <a:lnTo>
                    <a:pt x="532" y="638"/>
                  </a:lnTo>
                  <a:lnTo>
                    <a:pt x="576" y="670"/>
                  </a:lnTo>
                  <a:lnTo>
                    <a:pt x="622" y="700"/>
                  </a:lnTo>
                  <a:lnTo>
                    <a:pt x="670" y="730"/>
                  </a:lnTo>
                  <a:lnTo>
                    <a:pt x="718" y="758"/>
                  </a:lnTo>
                  <a:lnTo>
                    <a:pt x="768" y="786"/>
                  </a:lnTo>
                  <a:lnTo>
                    <a:pt x="818" y="812"/>
                  </a:lnTo>
                  <a:lnTo>
                    <a:pt x="870" y="836"/>
                  </a:lnTo>
                  <a:lnTo>
                    <a:pt x="924" y="860"/>
                  </a:lnTo>
                  <a:lnTo>
                    <a:pt x="978" y="882"/>
                  </a:lnTo>
                  <a:lnTo>
                    <a:pt x="1032" y="902"/>
                  </a:lnTo>
                  <a:lnTo>
                    <a:pt x="1088" y="920"/>
                  </a:lnTo>
                  <a:lnTo>
                    <a:pt x="1144" y="938"/>
                  </a:lnTo>
                  <a:lnTo>
                    <a:pt x="990" y="1046"/>
                  </a:lnTo>
                  <a:lnTo>
                    <a:pt x="990" y="1046"/>
                  </a:lnTo>
                  <a:lnTo>
                    <a:pt x="938" y="1024"/>
                  </a:lnTo>
                  <a:lnTo>
                    <a:pt x="886" y="1000"/>
                  </a:lnTo>
                  <a:lnTo>
                    <a:pt x="834" y="974"/>
                  </a:lnTo>
                  <a:lnTo>
                    <a:pt x="784" y="948"/>
                  </a:lnTo>
                  <a:lnTo>
                    <a:pt x="736" y="920"/>
                  </a:lnTo>
                  <a:lnTo>
                    <a:pt x="688" y="890"/>
                  </a:lnTo>
                  <a:lnTo>
                    <a:pt x="640" y="860"/>
                  </a:lnTo>
                  <a:lnTo>
                    <a:pt x="596" y="828"/>
                  </a:lnTo>
                  <a:lnTo>
                    <a:pt x="550" y="794"/>
                  </a:lnTo>
                  <a:lnTo>
                    <a:pt x="508" y="762"/>
                  </a:lnTo>
                  <a:lnTo>
                    <a:pt x="466" y="726"/>
                  </a:lnTo>
                  <a:lnTo>
                    <a:pt x="426" y="692"/>
                  </a:lnTo>
                  <a:lnTo>
                    <a:pt x="388" y="656"/>
                  </a:lnTo>
                  <a:lnTo>
                    <a:pt x="350" y="620"/>
                  </a:lnTo>
                  <a:lnTo>
                    <a:pt x="316" y="584"/>
                  </a:lnTo>
                  <a:lnTo>
                    <a:pt x="282" y="548"/>
                  </a:lnTo>
                  <a:lnTo>
                    <a:pt x="250" y="510"/>
                  </a:lnTo>
                  <a:lnTo>
                    <a:pt x="218" y="474"/>
                  </a:lnTo>
                  <a:lnTo>
                    <a:pt x="190" y="438"/>
                  </a:lnTo>
                  <a:lnTo>
                    <a:pt x="164" y="402"/>
                  </a:lnTo>
                  <a:lnTo>
                    <a:pt x="138" y="366"/>
                  </a:lnTo>
                  <a:lnTo>
                    <a:pt x="116" y="330"/>
                  </a:lnTo>
                  <a:lnTo>
                    <a:pt x="94" y="296"/>
                  </a:lnTo>
                  <a:lnTo>
                    <a:pt x="74" y="262"/>
                  </a:lnTo>
                  <a:lnTo>
                    <a:pt x="58" y="230"/>
                  </a:lnTo>
                  <a:lnTo>
                    <a:pt x="42" y="196"/>
                  </a:lnTo>
                  <a:lnTo>
                    <a:pt x="30" y="166"/>
                  </a:lnTo>
                  <a:lnTo>
                    <a:pt x="20" y="136"/>
                  </a:lnTo>
                  <a:lnTo>
                    <a:pt x="12" y="106"/>
                  </a:lnTo>
                  <a:lnTo>
                    <a:pt x="6" y="80"/>
                  </a:lnTo>
                  <a:lnTo>
                    <a:pt x="2" y="54"/>
                  </a:lnTo>
                  <a:lnTo>
                    <a:pt x="0" y="30"/>
                  </a:lnTo>
                  <a:lnTo>
                    <a:pt x="4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4" name="Freeform 32"/>
            <p:cNvSpPr>
              <a:spLocks/>
            </p:cNvSpPr>
            <p:nvPr/>
          </p:nvSpPr>
          <p:spPr bwMode="auto">
            <a:xfrm>
              <a:off x="5087938" y="2725738"/>
              <a:ext cx="1660525" cy="1762125"/>
            </a:xfrm>
            <a:custGeom>
              <a:avLst/>
              <a:gdLst>
                <a:gd name="T0" fmla="*/ 56 w 1046"/>
                <a:gd name="T1" fmla="*/ 0 h 1110"/>
                <a:gd name="T2" fmla="*/ 62 w 1046"/>
                <a:gd name="T3" fmla="*/ 50 h 1110"/>
                <a:gd name="T4" fmla="*/ 76 w 1046"/>
                <a:gd name="T5" fmla="*/ 106 h 1110"/>
                <a:gd name="T6" fmla="*/ 98 w 1046"/>
                <a:gd name="T7" fmla="*/ 166 h 1110"/>
                <a:gd name="T8" fmla="*/ 130 w 1046"/>
                <a:gd name="T9" fmla="*/ 232 h 1110"/>
                <a:gd name="T10" fmla="*/ 172 w 1046"/>
                <a:gd name="T11" fmla="*/ 300 h 1110"/>
                <a:gd name="T12" fmla="*/ 220 w 1046"/>
                <a:gd name="T13" fmla="*/ 372 h 1110"/>
                <a:gd name="T14" fmla="*/ 274 w 1046"/>
                <a:gd name="T15" fmla="*/ 444 h 1110"/>
                <a:gd name="T16" fmla="*/ 338 w 1046"/>
                <a:gd name="T17" fmla="*/ 518 h 1110"/>
                <a:gd name="T18" fmla="*/ 406 w 1046"/>
                <a:gd name="T19" fmla="*/ 590 h 1110"/>
                <a:gd name="T20" fmla="*/ 482 w 1046"/>
                <a:gd name="T21" fmla="*/ 662 h 1110"/>
                <a:gd name="T22" fmla="*/ 564 w 1046"/>
                <a:gd name="T23" fmla="*/ 732 h 1110"/>
                <a:gd name="T24" fmla="*/ 652 w 1046"/>
                <a:gd name="T25" fmla="*/ 798 h 1110"/>
                <a:gd name="T26" fmla="*/ 744 w 1046"/>
                <a:gd name="T27" fmla="*/ 860 h 1110"/>
                <a:gd name="T28" fmla="*/ 840 w 1046"/>
                <a:gd name="T29" fmla="*/ 918 h 1110"/>
                <a:gd name="T30" fmla="*/ 942 w 1046"/>
                <a:gd name="T31" fmla="*/ 970 h 1110"/>
                <a:gd name="T32" fmla="*/ 1046 w 1046"/>
                <a:gd name="T33" fmla="*/ 1016 h 1110"/>
                <a:gd name="T34" fmla="*/ 842 w 1046"/>
                <a:gd name="T35" fmla="*/ 1110 h 1110"/>
                <a:gd name="T36" fmla="*/ 748 w 1046"/>
                <a:gd name="T37" fmla="*/ 1056 h 1110"/>
                <a:gd name="T38" fmla="*/ 660 w 1046"/>
                <a:gd name="T39" fmla="*/ 994 h 1110"/>
                <a:gd name="T40" fmla="*/ 576 w 1046"/>
                <a:gd name="T41" fmla="*/ 928 h 1110"/>
                <a:gd name="T42" fmla="*/ 496 w 1046"/>
                <a:gd name="T43" fmla="*/ 858 h 1110"/>
                <a:gd name="T44" fmla="*/ 422 w 1046"/>
                <a:gd name="T45" fmla="*/ 784 h 1110"/>
                <a:gd name="T46" fmla="*/ 352 w 1046"/>
                <a:gd name="T47" fmla="*/ 708 h 1110"/>
                <a:gd name="T48" fmla="*/ 288 w 1046"/>
                <a:gd name="T49" fmla="*/ 632 h 1110"/>
                <a:gd name="T50" fmla="*/ 178 w 1046"/>
                <a:gd name="T51" fmla="*/ 476 h 1110"/>
                <a:gd name="T52" fmla="*/ 92 w 1046"/>
                <a:gd name="T53" fmla="*/ 326 h 1110"/>
                <a:gd name="T54" fmla="*/ 46 w 1046"/>
                <a:gd name="T55" fmla="*/ 222 h 1110"/>
                <a:gd name="T56" fmla="*/ 24 w 1046"/>
                <a:gd name="T57" fmla="*/ 158 h 1110"/>
                <a:gd name="T58" fmla="*/ 8 w 1046"/>
                <a:gd name="T59" fmla="*/ 100 h 1110"/>
                <a:gd name="T60" fmla="*/ 0 w 1046"/>
                <a:gd name="T61" fmla="*/ 48 h 1110"/>
                <a:gd name="T62" fmla="*/ 56 w 1046"/>
                <a:gd name="T6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6" h="1110">
                  <a:moveTo>
                    <a:pt x="56" y="0"/>
                  </a:moveTo>
                  <a:lnTo>
                    <a:pt x="56" y="0"/>
                  </a:lnTo>
                  <a:lnTo>
                    <a:pt x="58" y="24"/>
                  </a:lnTo>
                  <a:lnTo>
                    <a:pt x="62" y="50"/>
                  </a:lnTo>
                  <a:lnTo>
                    <a:pt x="68" y="76"/>
                  </a:lnTo>
                  <a:lnTo>
                    <a:pt x="76" y="106"/>
                  </a:lnTo>
                  <a:lnTo>
                    <a:pt x="86" y="136"/>
                  </a:lnTo>
                  <a:lnTo>
                    <a:pt x="98" y="166"/>
                  </a:lnTo>
                  <a:lnTo>
                    <a:pt x="114" y="200"/>
                  </a:lnTo>
                  <a:lnTo>
                    <a:pt x="130" y="232"/>
                  </a:lnTo>
                  <a:lnTo>
                    <a:pt x="150" y="266"/>
                  </a:lnTo>
                  <a:lnTo>
                    <a:pt x="172" y="300"/>
                  </a:lnTo>
                  <a:lnTo>
                    <a:pt x="194" y="336"/>
                  </a:lnTo>
                  <a:lnTo>
                    <a:pt x="220" y="372"/>
                  </a:lnTo>
                  <a:lnTo>
                    <a:pt x="246" y="408"/>
                  </a:lnTo>
                  <a:lnTo>
                    <a:pt x="274" y="444"/>
                  </a:lnTo>
                  <a:lnTo>
                    <a:pt x="306" y="480"/>
                  </a:lnTo>
                  <a:lnTo>
                    <a:pt x="338" y="518"/>
                  </a:lnTo>
                  <a:lnTo>
                    <a:pt x="372" y="554"/>
                  </a:lnTo>
                  <a:lnTo>
                    <a:pt x="406" y="590"/>
                  </a:lnTo>
                  <a:lnTo>
                    <a:pt x="444" y="626"/>
                  </a:lnTo>
                  <a:lnTo>
                    <a:pt x="482" y="662"/>
                  </a:lnTo>
                  <a:lnTo>
                    <a:pt x="522" y="696"/>
                  </a:lnTo>
                  <a:lnTo>
                    <a:pt x="564" y="732"/>
                  </a:lnTo>
                  <a:lnTo>
                    <a:pt x="606" y="764"/>
                  </a:lnTo>
                  <a:lnTo>
                    <a:pt x="652" y="798"/>
                  </a:lnTo>
                  <a:lnTo>
                    <a:pt x="696" y="830"/>
                  </a:lnTo>
                  <a:lnTo>
                    <a:pt x="744" y="860"/>
                  </a:lnTo>
                  <a:lnTo>
                    <a:pt x="792" y="890"/>
                  </a:lnTo>
                  <a:lnTo>
                    <a:pt x="840" y="918"/>
                  </a:lnTo>
                  <a:lnTo>
                    <a:pt x="890" y="944"/>
                  </a:lnTo>
                  <a:lnTo>
                    <a:pt x="942" y="970"/>
                  </a:lnTo>
                  <a:lnTo>
                    <a:pt x="994" y="994"/>
                  </a:lnTo>
                  <a:lnTo>
                    <a:pt x="1046" y="1016"/>
                  </a:lnTo>
                  <a:lnTo>
                    <a:pt x="842" y="1110"/>
                  </a:lnTo>
                  <a:lnTo>
                    <a:pt x="842" y="1110"/>
                  </a:lnTo>
                  <a:lnTo>
                    <a:pt x="794" y="1084"/>
                  </a:lnTo>
                  <a:lnTo>
                    <a:pt x="748" y="1056"/>
                  </a:lnTo>
                  <a:lnTo>
                    <a:pt x="704" y="1026"/>
                  </a:lnTo>
                  <a:lnTo>
                    <a:pt x="660" y="994"/>
                  </a:lnTo>
                  <a:lnTo>
                    <a:pt x="618" y="962"/>
                  </a:lnTo>
                  <a:lnTo>
                    <a:pt x="576" y="928"/>
                  </a:lnTo>
                  <a:lnTo>
                    <a:pt x="536" y="894"/>
                  </a:lnTo>
                  <a:lnTo>
                    <a:pt x="496" y="858"/>
                  </a:lnTo>
                  <a:lnTo>
                    <a:pt x="458" y="822"/>
                  </a:lnTo>
                  <a:lnTo>
                    <a:pt x="422" y="784"/>
                  </a:lnTo>
                  <a:lnTo>
                    <a:pt x="386" y="746"/>
                  </a:lnTo>
                  <a:lnTo>
                    <a:pt x="352" y="708"/>
                  </a:lnTo>
                  <a:lnTo>
                    <a:pt x="320" y="670"/>
                  </a:lnTo>
                  <a:lnTo>
                    <a:pt x="288" y="632"/>
                  </a:lnTo>
                  <a:lnTo>
                    <a:pt x="230" y="554"/>
                  </a:lnTo>
                  <a:lnTo>
                    <a:pt x="178" y="476"/>
                  </a:lnTo>
                  <a:lnTo>
                    <a:pt x="132" y="400"/>
                  </a:lnTo>
                  <a:lnTo>
                    <a:pt x="92" y="326"/>
                  </a:lnTo>
                  <a:lnTo>
                    <a:pt x="60" y="256"/>
                  </a:lnTo>
                  <a:lnTo>
                    <a:pt x="46" y="222"/>
                  </a:lnTo>
                  <a:lnTo>
                    <a:pt x="34" y="190"/>
                  </a:lnTo>
                  <a:lnTo>
                    <a:pt x="24" y="158"/>
                  </a:lnTo>
                  <a:lnTo>
                    <a:pt x="14" y="128"/>
                  </a:lnTo>
                  <a:lnTo>
                    <a:pt x="8" y="100"/>
                  </a:lnTo>
                  <a:lnTo>
                    <a:pt x="4" y="74"/>
                  </a:lnTo>
                  <a:lnTo>
                    <a:pt x="0" y="48"/>
                  </a:lnTo>
                  <a:lnTo>
                    <a:pt x="0" y="26"/>
                  </a:lnTo>
                  <a:lnTo>
                    <a:pt x="5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5" name="Freeform 33"/>
            <p:cNvSpPr>
              <a:spLocks/>
            </p:cNvSpPr>
            <p:nvPr/>
          </p:nvSpPr>
          <p:spPr bwMode="auto">
            <a:xfrm>
              <a:off x="4976813" y="2767013"/>
              <a:ext cx="1447800" cy="1844675"/>
            </a:xfrm>
            <a:custGeom>
              <a:avLst/>
              <a:gdLst>
                <a:gd name="T0" fmla="*/ 70 w 912"/>
                <a:gd name="T1" fmla="*/ 0 h 1162"/>
                <a:gd name="T2" fmla="*/ 70 w 912"/>
                <a:gd name="T3" fmla="*/ 0 h 1162"/>
                <a:gd name="T4" fmla="*/ 70 w 912"/>
                <a:gd name="T5" fmla="*/ 22 h 1162"/>
                <a:gd name="T6" fmla="*/ 74 w 912"/>
                <a:gd name="T7" fmla="*/ 48 h 1162"/>
                <a:gd name="T8" fmla="*/ 78 w 912"/>
                <a:gd name="T9" fmla="*/ 74 h 1162"/>
                <a:gd name="T10" fmla="*/ 84 w 912"/>
                <a:gd name="T11" fmla="*/ 102 h 1162"/>
                <a:gd name="T12" fmla="*/ 94 w 912"/>
                <a:gd name="T13" fmla="*/ 132 h 1162"/>
                <a:gd name="T14" fmla="*/ 104 w 912"/>
                <a:gd name="T15" fmla="*/ 164 h 1162"/>
                <a:gd name="T16" fmla="*/ 116 w 912"/>
                <a:gd name="T17" fmla="*/ 196 h 1162"/>
                <a:gd name="T18" fmla="*/ 130 w 912"/>
                <a:gd name="T19" fmla="*/ 230 h 1162"/>
                <a:gd name="T20" fmla="*/ 162 w 912"/>
                <a:gd name="T21" fmla="*/ 300 h 1162"/>
                <a:gd name="T22" fmla="*/ 202 w 912"/>
                <a:gd name="T23" fmla="*/ 374 h 1162"/>
                <a:gd name="T24" fmla="*/ 248 w 912"/>
                <a:gd name="T25" fmla="*/ 450 h 1162"/>
                <a:gd name="T26" fmla="*/ 300 w 912"/>
                <a:gd name="T27" fmla="*/ 528 h 1162"/>
                <a:gd name="T28" fmla="*/ 358 w 912"/>
                <a:gd name="T29" fmla="*/ 606 h 1162"/>
                <a:gd name="T30" fmla="*/ 390 w 912"/>
                <a:gd name="T31" fmla="*/ 644 h 1162"/>
                <a:gd name="T32" fmla="*/ 422 w 912"/>
                <a:gd name="T33" fmla="*/ 682 h 1162"/>
                <a:gd name="T34" fmla="*/ 456 w 912"/>
                <a:gd name="T35" fmla="*/ 720 h 1162"/>
                <a:gd name="T36" fmla="*/ 492 w 912"/>
                <a:gd name="T37" fmla="*/ 758 h 1162"/>
                <a:gd name="T38" fmla="*/ 528 w 912"/>
                <a:gd name="T39" fmla="*/ 796 h 1162"/>
                <a:gd name="T40" fmla="*/ 566 w 912"/>
                <a:gd name="T41" fmla="*/ 832 h 1162"/>
                <a:gd name="T42" fmla="*/ 606 w 912"/>
                <a:gd name="T43" fmla="*/ 868 h 1162"/>
                <a:gd name="T44" fmla="*/ 646 w 912"/>
                <a:gd name="T45" fmla="*/ 902 h 1162"/>
                <a:gd name="T46" fmla="*/ 688 w 912"/>
                <a:gd name="T47" fmla="*/ 936 h 1162"/>
                <a:gd name="T48" fmla="*/ 730 w 912"/>
                <a:gd name="T49" fmla="*/ 968 h 1162"/>
                <a:gd name="T50" fmla="*/ 774 w 912"/>
                <a:gd name="T51" fmla="*/ 1000 h 1162"/>
                <a:gd name="T52" fmla="*/ 818 w 912"/>
                <a:gd name="T53" fmla="*/ 1030 h 1162"/>
                <a:gd name="T54" fmla="*/ 864 w 912"/>
                <a:gd name="T55" fmla="*/ 1058 h 1162"/>
                <a:gd name="T56" fmla="*/ 912 w 912"/>
                <a:gd name="T57" fmla="*/ 1084 h 1162"/>
                <a:gd name="T58" fmla="*/ 662 w 912"/>
                <a:gd name="T59" fmla="*/ 1162 h 1162"/>
                <a:gd name="T60" fmla="*/ 662 w 912"/>
                <a:gd name="T61" fmla="*/ 1162 h 1162"/>
                <a:gd name="T62" fmla="*/ 624 w 912"/>
                <a:gd name="T63" fmla="*/ 1132 h 1162"/>
                <a:gd name="T64" fmla="*/ 586 w 912"/>
                <a:gd name="T65" fmla="*/ 1100 h 1162"/>
                <a:gd name="T66" fmla="*/ 550 w 912"/>
                <a:gd name="T67" fmla="*/ 1066 h 1162"/>
                <a:gd name="T68" fmla="*/ 516 w 912"/>
                <a:gd name="T69" fmla="*/ 1030 h 1162"/>
                <a:gd name="T70" fmla="*/ 482 w 912"/>
                <a:gd name="T71" fmla="*/ 994 h 1162"/>
                <a:gd name="T72" fmla="*/ 448 w 912"/>
                <a:gd name="T73" fmla="*/ 958 h 1162"/>
                <a:gd name="T74" fmla="*/ 416 w 912"/>
                <a:gd name="T75" fmla="*/ 920 h 1162"/>
                <a:gd name="T76" fmla="*/ 386 w 912"/>
                <a:gd name="T77" fmla="*/ 882 h 1162"/>
                <a:gd name="T78" fmla="*/ 356 w 912"/>
                <a:gd name="T79" fmla="*/ 842 h 1162"/>
                <a:gd name="T80" fmla="*/ 326 w 912"/>
                <a:gd name="T81" fmla="*/ 802 h 1162"/>
                <a:gd name="T82" fmla="*/ 272 w 912"/>
                <a:gd name="T83" fmla="*/ 720 h 1162"/>
                <a:gd name="T84" fmla="*/ 222 w 912"/>
                <a:gd name="T85" fmla="*/ 638 h 1162"/>
                <a:gd name="T86" fmla="*/ 178 w 912"/>
                <a:gd name="T87" fmla="*/ 556 h 1162"/>
                <a:gd name="T88" fmla="*/ 136 w 912"/>
                <a:gd name="T89" fmla="*/ 476 h 1162"/>
                <a:gd name="T90" fmla="*/ 102 w 912"/>
                <a:gd name="T91" fmla="*/ 396 h 1162"/>
                <a:gd name="T92" fmla="*/ 70 w 912"/>
                <a:gd name="T93" fmla="*/ 320 h 1162"/>
                <a:gd name="T94" fmla="*/ 46 w 912"/>
                <a:gd name="T95" fmla="*/ 248 h 1162"/>
                <a:gd name="T96" fmla="*/ 26 w 912"/>
                <a:gd name="T97" fmla="*/ 182 h 1162"/>
                <a:gd name="T98" fmla="*/ 12 w 912"/>
                <a:gd name="T99" fmla="*/ 122 h 1162"/>
                <a:gd name="T100" fmla="*/ 2 w 912"/>
                <a:gd name="T101" fmla="*/ 68 h 1162"/>
                <a:gd name="T102" fmla="*/ 0 w 912"/>
                <a:gd name="T103" fmla="*/ 44 h 1162"/>
                <a:gd name="T104" fmla="*/ 0 w 912"/>
                <a:gd name="T105" fmla="*/ 22 h 1162"/>
                <a:gd name="T106" fmla="*/ 70 w 912"/>
                <a:gd name="T10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2" h="1162">
                  <a:moveTo>
                    <a:pt x="70" y="0"/>
                  </a:moveTo>
                  <a:lnTo>
                    <a:pt x="70" y="0"/>
                  </a:lnTo>
                  <a:lnTo>
                    <a:pt x="70" y="22"/>
                  </a:lnTo>
                  <a:lnTo>
                    <a:pt x="74" y="48"/>
                  </a:lnTo>
                  <a:lnTo>
                    <a:pt x="78" y="74"/>
                  </a:lnTo>
                  <a:lnTo>
                    <a:pt x="84" y="102"/>
                  </a:lnTo>
                  <a:lnTo>
                    <a:pt x="94" y="132"/>
                  </a:lnTo>
                  <a:lnTo>
                    <a:pt x="104" y="164"/>
                  </a:lnTo>
                  <a:lnTo>
                    <a:pt x="116" y="196"/>
                  </a:lnTo>
                  <a:lnTo>
                    <a:pt x="130" y="230"/>
                  </a:lnTo>
                  <a:lnTo>
                    <a:pt x="162" y="300"/>
                  </a:lnTo>
                  <a:lnTo>
                    <a:pt x="202" y="374"/>
                  </a:lnTo>
                  <a:lnTo>
                    <a:pt x="248" y="450"/>
                  </a:lnTo>
                  <a:lnTo>
                    <a:pt x="300" y="528"/>
                  </a:lnTo>
                  <a:lnTo>
                    <a:pt x="358" y="606"/>
                  </a:lnTo>
                  <a:lnTo>
                    <a:pt x="390" y="644"/>
                  </a:lnTo>
                  <a:lnTo>
                    <a:pt x="422" y="682"/>
                  </a:lnTo>
                  <a:lnTo>
                    <a:pt x="456" y="720"/>
                  </a:lnTo>
                  <a:lnTo>
                    <a:pt x="492" y="758"/>
                  </a:lnTo>
                  <a:lnTo>
                    <a:pt x="528" y="796"/>
                  </a:lnTo>
                  <a:lnTo>
                    <a:pt x="566" y="832"/>
                  </a:lnTo>
                  <a:lnTo>
                    <a:pt x="606" y="868"/>
                  </a:lnTo>
                  <a:lnTo>
                    <a:pt x="646" y="902"/>
                  </a:lnTo>
                  <a:lnTo>
                    <a:pt x="688" y="936"/>
                  </a:lnTo>
                  <a:lnTo>
                    <a:pt x="730" y="968"/>
                  </a:lnTo>
                  <a:lnTo>
                    <a:pt x="774" y="1000"/>
                  </a:lnTo>
                  <a:lnTo>
                    <a:pt x="818" y="1030"/>
                  </a:lnTo>
                  <a:lnTo>
                    <a:pt x="864" y="1058"/>
                  </a:lnTo>
                  <a:lnTo>
                    <a:pt x="912" y="1084"/>
                  </a:lnTo>
                  <a:lnTo>
                    <a:pt x="662" y="1162"/>
                  </a:lnTo>
                  <a:lnTo>
                    <a:pt x="662" y="1162"/>
                  </a:lnTo>
                  <a:lnTo>
                    <a:pt x="624" y="1132"/>
                  </a:lnTo>
                  <a:lnTo>
                    <a:pt x="586" y="1100"/>
                  </a:lnTo>
                  <a:lnTo>
                    <a:pt x="550" y="1066"/>
                  </a:lnTo>
                  <a:lnTo>
                    <a:pt x="516" y="1030"/>
                  </a:lnTo>
                  <a:lnTo>
                    <a:pt x="482" y="994"/>
                  </a:lnTo>
                  <a:lnTo>
                    <a:pt x="448" y="958"/>
                  </a:lnTo>
                  <a:lnTo>
                    <a:pt x="416" y="920"/>
                  </a:lnTo>
                  <a:lnTo>
                    <a:pt x="386" y="882"/>
                  </a:lnTo>
                  <a:lnTo>
                    <a:pt x="356" y="842"/>
                  </a:lnTo>
                  <a:lnTo>
                    <a:pt x="326" y="802"/>
                  </a:lnTo>
                  <a:lnTo>
                    <a:pt x="272" y="720"/>
                  </a:lnTo>
                  <a:lnTo>
                    <a:pt x="222" y="638"/>
                  </a:lnTo>
                  <a:lnTo>
                    <a:pt x="178" y="556"/>
                  </a:lnTo>
                  <a:lnTo>
                    <a:pt x="136" y="476"/>
                  </a:lnTo>
                  <a:lnTo>
                    <a:pt x="102" y="396"/>
                  </a:lnTo>
                  <a:lnTo>
                    <a:pt x="70" y="320"/>
                  </a:lnTo>
                  <a:lnTo>
                    <a:pt x="46" y="248"/>
                  </a:lnTo>
                  <a:lnTo>
                    <a:pt x="26" y="182"/>
                  </a:lnTo>
                  <a:lnTo>
                    <a:pt x="12" y="122"/>
                  </a:lnTo>
                  <a:lnTo>
                    <a:pt x="2" y="68"/>
                  </a:lnTo>
                  <a:lnTo>
                    <a:pt x="0" y="44"/>
                  </a:lnTo>
                  <a:lnTo>
                    <a:pt x="0" y="22"/>
                  </a:lnTo>
                  <a:lnTo>
                    <a:pt x="7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6" name="Freeform 34"/>
            <p:cNvSpPr>
              <a:spLocks/>
            </p:cNvSpPr>
            <p:nvPr/>
          </p:nvSpPr>
          <p:spPr bwMode="auto">
            <a:xfrm>
              <a:off x="4849813" y="2801938"/>
              <a:ext cx="1177925" cy="1901825"/>
            </a:xfrm>
            <a:custGeom>
              <a:avLst/>
              <a:gdLst>
                <a:gd name="T0" fmla="*/ 80 w 742"/>
                <a:gd name="T1" fmla="*/ 0 h 1198"/>
                <a:gd name="T2" fmla="*/ 80 w 742"/>
                <a:gd name="T3" fmla="*/ 0 h 1198"/>
                <a:gd name="T4" fmla="*/ 80 w 742"/>
                <a:gd name="T5" fmla="*/ 22 h 1198"/>
                <a:gd name="T6" fmla="*/ 82 w 742"/>
                <a:gd name="T7" fmla="*/ 46 h 1198"/>
                <a:gd name="T8" fmla="*/ 92 w 742"/>
                <a:gd name="T9" fmla="*/ 100 h 1198"/>
                <a:gd name="T10" fmla="*/ 106 w 742"/>
                <a:gd name="T11" fmla="*/ 160 h 1198"/>
                <a:gd name="T12" fmla="*/ 126 w 742"/>
                <a:gd name="T13" fmla="*/ 226 h 1198"/>
                <a:gd name="T14" fmla="*/ 150 w 742"/>
                <a:gd name="T15" fmla="*/ 298 h 1198"/>
                <a:gd name="T16" fmla="*/ 182 w 742"/>
                <a:gd name="T17" fmla="*/ 374 h 1198"/>
                <a:gd name="T18" fmla="*/ 216 w 742"/>
                <a:gd name="T19" fmla="*/ 454 h 1198"/>
                <a:gd name="T20" fmla="*/ 258 w 742"/>
                <a:gd name="T21" fmla="*/ 534 h 1198"/>
                <a:gd name="T22" fmla="*/ 302 w 742"/>
                <a:gd name="T23" fmla="*/ 616 h 1198"/>
                <a:gd name="T24" fmla="*/ 352 w 742"/>
                <a:gd name="T25" fmla="*/ 698 h 1198"/>
                <a:gd name="T26" fmla="*/ 406 w 742"/>
                <a:gd name="T27" fmla="*/ 780 h 1198"/>
                <a:gd name="T28" fmla="*/ 436 w 742"/>
                <a:gd name="T29" fmla="*/ 820 h 1198"/>
                <a:gd name="T30" fmla="*/ 466 w 742"/>
                <a:gd name="T31" fmla="*/ 860 h 1198"/>
                <a:gd name="T32" fmla="*/ 496 w 742"/>
                <a:gd name="T33" fmla="*/ 898 h 1198"/>
                <a:gd name="T34" fmla="*/ 528 w 742"/>
                <a:gd name="T35" fmla="*/ 936 h 1198"/>
                <a:gd name="T36" fmla="*/ 562 w 742"/>
                <a:gd name="T37" fmla="*/ 972 h 1198"/>
                <a:gd name="T38" fmla="*/ 596 w 742"/>
                <a:gd name="T39" fmla="*/ 1008 h 1198"/>
                <a:gd name="T40" fmla="*/ 630 w 742"/>
                <a:gd name="T41" fmla="*/ 1044 h 1198"/>
                <a:gd name="T42" fmla="*/ 666 w 742"/>
                <a:gd name="T43" fmla="*/ 1078 h 1198"/>
                <a:gd name="T44" fmla="*/ 704 w 742"/>
                <a:gd name="T45" fmla="*/ 1110 h 1198"/>
                <a:gd name="T46" fmla="*/ 742 w 742"/>
                <a:gd name="T47" fmla="*/ 1140 h 1198"/>
                <a:gd name="T48" fmla="*/ 456 w 742"/>
                <a:gd name="T49" fmla="*/ 1198 h 1198"/>
                <a:gd name="T50" fmla="*/ 456 w 742"/>
                <a:gd name="T51" fmla="*/ 1198 h 1198"/>
                <a:gd name="T52" fmla="*/ 430 w 742"/>
                <a:gd name="T53" fmla="*/ 1164 h 1198"/>
                <a:gd name="T54" fmla="*/ 404 w 742"/>
                <a:gd name="T55" fmla="*/ 1128 h 1198"/>
                <a:gd name="T56" fmla="*/ 378 w 742"/>
                <a:gd name="T57" fmla="*/ 1092 h 1198"/>
                <a:gd name="T58" fmla="*/ 354 w 742"/>
                <a:gd name="T59" fmla="*/ 1054 h 1198"/>
                <a:gd name="T60" fmla="*/ 308 w 742"/>
                <a:gd name="T61" fmla="*/ 976 h 1198"/>
                <a:gd name="T62" fmla="*/ 264 w 742"/>
                <a:gd name="T63" fmla="*/ 894 h 1198"/>
                <a:gd name="T64" fmla="*/ 224 w 742"/>
                <a:gd name="T65" fmla="*/ 810 h 1198"/>
                <a:gd name="T66" fmla="*/ 186 w 742"/>
                <a:gd name="T67" fmla="*/ 726 h 1198"/>
                <a:gd name="T68" fmla="*/ 152 w 742"/>
                <a:gd name="T69" fmla="*/ 640 h 1198"/>
                <a:gd name="T70" fmla="*/ 120 w 742"/>
                <a:gd name="T71" fmla="*/ 554 h 1198"/>
                <a:gd name="T72" fmla="*/ 94 w 742"/>
                <a:gd name="T73" fmla="*/ 472 h 1198"/>
                <a:gd name="T74" fmla="*/ 70 w 742"/>
                <a:gd name="T75" fmla="*/ 390 h 1198"/>
                <a:gd name="T76" fmla="*/ 48 w 742"/>
                <a:gd name="T77" fmla="*/ 312 h 1198"/>
                <a:gd name="T78" fmla="*/ 32 w 742"/>
                <a:gd name="T79" fmla="*/ 240 h 1198"/>
                <a:gd name="T80" fmla="*/ 18 w 742"/>
                <a:gd name="T81" fmla="*/ 174 h 1198"/>
                <a:gd name="T82" fmla="*/ 8 w 742"/>
                <a:gd name="T83" fmla="*/ 112 h 1198"/>
                <a:gd name="T84" fmla="*/ 2 w 742"/>
                <a:gd name="T85" fmla="*/ 60 h 1198"/>
                <a:gd name="T86" fmla="*/ 0 w 742"/>
                <a:gd name="T87" fmla="*/ 16 h 1198"/>
                <a:gd name="T88" fmla="*/ 80 w 742"/>
                <a:gd name="T89"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2" h="1198">
                  <a:moveTo>
                    <a:pt x="80" y="0"/>
                  </a:moveTo>
                  <a:lnTo>
                    <a:pt x="80" y="0"/>
                  </a:lnTo>
                  <a:lnTo>
                    <a:pt x="80" y="22"/>
                  </a:lnTo>
                  <a:lnTo>
                    <a:pt x="82" y="46"/>
                  </a:lnTo>
                  <a:lnTo>
                    <a:pt x="92" y="100"/>
                  </a:lnTo>
                  <a:lnTo>
                    <a:pt x="106" y="160"/>
                  </a:lnTo>
                  <a:lnTo>
                    <a:pt x="126" y="226"/>
                  </a:lnTo>
                  <a:lnTo>
                    <a:pt x="150" y="298"/>
                  </a:lnTo>
                  <a:lnTo>
                    <a:pt x="182" y="374"/>
                  </a:lnTo>
                  <a:lnTo>
                    <a:pt x="216" y="454"/>
                  </a:lnTo>
                  <a:lnTo>
                    <a:pt x="258" y="534"/>
                  </a:lnTo>
                  <a:lnTo>
                    <a:pt x="302" y="616"/>
                  </a:lnTo>
                  <a:lnTo>
                    <a:pt x="352" y="698"/>
                  </a:lnTo>
                  <a:lnTo>
                    <a:pt x="406" y="780"/>
                  </a:lnTo>
                  <a:lnTo>
                    <a:pt x="436" y="820"/>
                  </a:lnTo>
                  <a:lnTo>
                    <a:pt x="466" y="860"/>
                  </a:lnTo>
                  <a:lnTo>
                    <a:pt x="496" y="898"/>
                  </a:lnTo>
                  <a:lnTo>
                    <a:pt x="528" y="936"/>
                  </a:lnTo>
                  <a:lnTo>
                    <a:pt x="562" y="972"/>
                  </a:lnTo>
                  <a:lnTo>
                    <a:pt x="596" y="1008"/>
                  </a:lnTo>
                  <a:lnTo>
                    <a:pt x="630" y="1044"/>
                  </a:lnTo>
                  <a:lnTo>
                    <a:pt x="666" y="1078"/>
                  </a:lnTo>
                  <a:lnTo>
                    <a:pt x="704" y="1110"/>
                  </a:lnTo>
                  <a:lnTo>
                    <a:pt x="742" y="1140"/>
                  </a:lnTo>
                  <a:lnTo>
                    <a:pt x="456" y="1198"/>
                  </a:lnTo>
                  <a:lnTo>
                    <a:pt x="456" y="1198"/>
                  </a:lnTo>
                  <a:lnTo>
                    <a:pt x="430" y="1164"/>
                  </a:lnTo>
                  <a:lnTo>
                    <a:pt x="404" y="1128"/>
                  </a:lnTo>
                  <a:lnTo>
                    <a:pt x="378" y="1092"/>
                  </a:lnTo>
                  <a:lnTo>
                    <a:pt x="354" y="1054"/>
                  </a:lnTo>
                  <a:lnTo>
                    <a:pt x="308" y="976"/>
                  </a:lnTo>
                  <a:lnTo>
                    <a:pt x="264" y="894"/>
                  </a:lnTo>
                  <a:lnTo>
                    <a:pt x="224" y="810"/>
                  </a:lnTo>
                  <a:lnTo>
                    <a:pt x="186" y="726"/>
                  </a:lnTo>
                  <a:lnTo>
                    <a:pt x="152" y="640"/>
                  </a:lnTo>
                  <a:lnTo>
                    <a:pt x="120" y="554"/>
                  </a:lnTo>
                  <a:lnTo>
                    <a:pt x="94" y="472"/>
                  </a:lnTo>
                  <a:lnTo>
                    <a:pt x="70" y="390"/>
                  </a:lnTo>
                  <a:lnTo>
                    <a:pt x="48" y="312"/>
                  </a:lnTo>
                  <a:lnTo>
                    <a:pt x="32" y="240"/>
                  </a:lnTo>
                  <a:lnTo>
                    <a:pt x="18" y="174"/>
                  </a:lnTo>
                  <a:lnTo>
                    <a:pt x="8" y="112"/>
                  </a:lnTo>
                  <a:lnTo>
                    <a:pt x="2" y="60"/>
                  </a:lnTo>
                  <a:lnTo>
                    <a:pt x="0" y="16"/>
                  </a:lnTo>
                  <a:lnTo>
                    <a:pt x="8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7" name="Freeform 35"/>
            <p:cNvSpPr>
              <a:spLocks/>
            </p:cNvSpPr>
            <p:nvPr/>
          </p:nvSpPr>
          <p:spPr bwMode="auto">
            <a:xfrm>
              <a:off x="4713288" y="2827338"/>
              <a:ext cx="860425" cy="1930400"/>
            </a:xfrm>
            <a:custGeom>
              <a:avLst/>
              <a:gdLst>
                <a:gd name="T0" fmla="*/ 86 w 542"/>
                <a:gd name="T1" fmla="*/ 0 h 1216"/>
                <a:gd name="T2" fmla="*/ 86 w 542"/>
                <a:gd name="T3" fmla="*/ 0 h 1216"/>
                <a:gd name="T4" fmla="*/ 88 w 542"/>
                <a:gd name="T5" fmla="*/ 44 h 1216"/>
                <a:gd name="T6" fmla="*/ 94 w 542"/>
                <a:gd name="T7" fmla="*/ 96 h 1216"/>
                <a:gd name="T8" fmla="*/ 104 w 542"/>
                <a:gd name="T9" fmla="*/ 158 h 1216"/>
                <a:gd name="T10" fmla="*/ 118 w 542"/>
                <a:gd name="T11" fmla="*/ 224 h 1216"/>
                <a:gd name="T12" fmla="*/ 134 w 542"/>
                <a:gd name="T13" fmla="*/ 296 h 1216"/>
                <a:gd name="T14" fmla="*/ 156 w 542"/>
                <a:gd name="T15" fmla="*/ 374 h 1216"/>
                <a:gd name="T16" fmla="*/ 180 w 542"/>
                <a:gd name="T17" fmla="*/ 456 h 1216"/>
                <a:gd name="T18" fmla="*/ 206 w 542"/>
                <a:gd name="T19" fmla="*/ 538 h 1216"/>
                <a:gd name="T20" fmla="*/ 238 w 542"/>
                <a:gd name="T21" fmla="*/ 624 h 1216"/>
                <a:gd name="T22" fmla="*/ 272 w 542"/>
                <a:gd name="T23" fmla="*/ 710 h 1216"/>
                <a:gd name="T24" fmla="*/ 310 w 542"/>
                <a:gd name="T25" fmla="*/ 794 h 1216"/>
                <a:gd name="T26" fmla="*/ 350 w 542"/>
                <a:gd name="T27" fmla="*/ 878 h 1216"/>
                <a:gd name="T28" fmla="*/ 394 w 542"/>
                <a:gd name="T29" fmla="*/ 960 h 1216"/>
                <a:gd name="T30" fmla="*/ 440 w 542"/>
                <a:gd name="T31" fmla="*/ 1038 h 1216"/>
                <a:gd name="T32" fmla="*/ 464 w 542"/>
                <a:gd name="T33" fmla="*/ 1076 h 1216"/>
                <a:gd name="T34" fmla="*/ 490 w 542"/>
                <a:gd name="T35" fmla="*/ 1112 h 1216"/>
                <a:gd name="T36" fmla="*/ 516 w 542"/>
                <a:gd name="T37" fmla="*/ 1148 h 1216"/>
                <a:gd name="T38" fmla="*/ 542 w 542"/>
                <a:gd name="T39" fmla="*/ 1182 h 1216"/>
                <a:gd name="T40" fmla="*/ 234 w 542"/>
                <a:gd name="T41" fmla="*/ 1216 h 1216"/>
                <a:gd name="T42" fmla="*/ 234 w 542"/>
                <a:gd name="T43" fmla="*/ 1216 h 1216"/>
                <a:gd name="T44" fmla="*/ 206 w 542"/>
                <a:gd name="T45" fmla="*/ 1144 h 1216"/>
                <a:gd name="T46" fmla="*/ 180 w 542"/>
                <a:gd name="T47" fmla="*/ 1068 h 1216"/>
                <a:gd name="T48" fmla="*/ 156 w 542"/>
                <a:gd name="T49" fmla="*/ 986 h 1216"/>
                <a:gd name="T50" fmla="*/ 134 w 542"/>
                <a:gd name="T51" fmla="*/ 902 h 1216"/>
                <a:gd name="T52" fmla="*/ 114 w 542"/>
                <a:gd name="T53" fmla="*/ 814 h 1216"/>
                <a:gd name="T54" fmla="*/ 94 w 542"/>
                <a:gd name="T55" fmla="*/ 728 h 1216"/>
                <a:gd name="T56" fmla="*/ 76 w 542"/>
                <a:gd name="T57" fmla="*/ 640 h 1216"/>
                <a:gd name="T58" fmla="*/ 62 w 542"/>
                <a:gd name="T59" fmla="*/ 552 h 1216"/>
                <a:gd name="T60" fmla="*/ 48 w 542"/>
                <a:gd name="T61" fmla="*/ 468 h 1216"/>
                <a:gd name="T62" fmla="*/ 36 w 542"/>
                <a:gd name="T63" fmla="*/ 386 h 1216"/>
                <a:gd name="T64" fmla="*/ 24 w 542"/>
                <a:gd name="T65" fmla="*/ 308 h 1216"/>
                <a:gd name="T66" fmla="*/ 16 w 542"/>
                <a:gd name="T67" fmla="*/ 234 h 1216"/>
                <a:gd name="T68" fmla="*/ 10 w 542"/>
                <a:gd name="T69" fmla="*/ 166 h 1216"/>
                <a:gd name="T70" fmla="*/ 4 w 542"/>
                <a:gd name="T71" fmla="*/ 106 h 1216"/>
                <a:gd name="T72" fmla="*/ 2 w 542"/>
                <a:gd name="T73" fmla="*/ 54 h 1216"/>
                <a:gd name="T74" fmla="*/ 0 w 542"/>
                <a:gd name="T75" fmla="*/ 10 h 1216"/>
                <a:gd name="T76" fmla="*/ 86 w 542"/>
                <a:gd name="T77" fmla="*/ 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2" h="1216">
                  <a:moveTo>
                    <a:pt x="86" y="0"/>
                  </a:moveTo>
                  <a:lnTo>
                    <a:pt x="86" y="0"/>
                  </a:lnTo>
                  <a:lnTo>
                    <a:pt x="88" y="44"/>
                  </a:lnTo>
                  <a:lnTo>
                    <a:pt x="94" y="96"/>
                  </a:lnTo>
                  <a:lnTo>
                    <a:pt x="104" y="158"/>
                  </a:lnTo>
                  <a:lnTo>
                    <a:pt x="118" y="224"/>
                  </a:lnTo>
                  <a:lnTo>
                    <a:pt x="134" y="296"/>
                  </a:lnTo>
                  <a:lnTo>
                    <a:pt x="156" y="374"/>
                  </a:lnTo>
                  <a:lnTo>
                    <a:pt x="180" y="456"/>
                  </a:lnTo>
                  <a:lnTo>
                    <a:pt x="206" y="538"/>
                  </a:lnTo>
                  <a:lnTo>
                    <a:pt x="238" y="624"/>
                  </a:lnTo>
                  <a:lnTo>
                    <a:pt x="272" y="710"/>
                  </a:lnTo>
                  <a:lnTo>
                    <a:pt x="310" y="794"/>
                  </a:lnTo>
                  <a:lnTo>
                    <a:pt x="350" y="878"/>
                  </a:lnTo>
                  <a:lnTo>
                    <a:pt x="394" y="960"/>
                  </a:lnTo>
                  <a:lnTo>
                    <a:pt x="440" y="1038"/>
                  </a:lnTo>
                  <a:lnTo>
                    <a:pt x="464" y="1076"/>
                  </a:lnTo>
                  <a:lnTo>
                    <a:pt x="490" y="1112"/>
                  </a:lnTo>
                  <a:lnTo>
                    <a:pt x="516" y="1148"/>
                  </a:lnTo>
                  <a:lnTo>
                    <a:pt x="542" y="1182"/>
                  </a:lnTo>
                  <a:lnTo>
                    <a:pt x="234" y="1216"/>
                  </a:lnTo>
                  <a:lnTo>
                    <a:pt x="234" y="1216"/>
                  </a:lnTo>
                  <a:lnTo>
                    <a:pt x="206" y="1144"/>
                  </a:lnTo>
                  <a:lnTo>
                    <a:pt x="180" y="1068"/>
                  </a:lnTo>
                  <a:lnTo>
                    <a:pt x="156" y="986"/>
                  </a:lnTo>
                  <a:lnTo>
                    <a:pt x="134" y="902"/>
                  </a:lnTo>
                  <a:lnTo>
                    <a:pt x="114" y="814"/>
                  </a:lnTo>
                  <a:lnTo>
                    <a:pt x="94" y="728"/>
                  </a:lnTo>
                  <a:lnTo>
                    <a:pt x="76" y="640"/>
                  </a:lnTo>
                  <a:lnTo>
                    <a:pt x="62" y="552"/>
                  </a:lnTo>
                  <a:lnTo>
                    <a:pt x="48" y="468"/>
                  </a:lnTo>
                  <a:lnTo>
                    <a:pt x="36" y="386"/>
                  </a:lnTo>
                  <a:lnTo>
                    <a:pt x="24" y="308"/>
                  </a:lnTo>
                  <a:lnTo>
                    <a:pt x="16" y="234"/>
                  </a:lnTo>
                  <a:lnTo>
                    <a:pt x="10" y="166"/>
                  </a:lnTo>
                  <a:lnTo>
                    <a:pt x="4" y="106"/>
                  </a:lnTo>
                  <a:lnTo>
                    <a:pt x="2" y="54"/>
                  </a:lnTo>
                  <a:lnTo>
                    <a:pt x="0" y="10"/>
                  </a:lnTo>
                  <a:lnTo>
                    <a:pt x="8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8" name="Freeform 36"/>
            <p:cNvSpPr>
              <a:spLocks/>
            </p:cNvSpPr>
            <p:nvPr/>
          </p:nvSpPr>
          <p:spPr bwMode="auto">
            <a:xfrm>
              <a:off x="4573588" y="2843213"/>
              <a:ext cx="511175" cy="1933575"/>
            </a:xfrm>
            <a:custGeom>
              <a:avLst/>
              <a:gdLst>
                <a:gd name="T0" fmla="*/ 88 w 322"/>
                <a:gd name="T1" fmla="*/ 0 h 1218"/>
                <a:gd name="T2" fmla="*/ 88 w 322"/>
                <a:gd name="T3" fmla="*/ 0 h 1218"/>
                <a:gd name="T4" fmla="*/ 90 w 322"/>
                <a:gd name="T5" fmla="*/ 44 h 1218"/>
                <a:gd name="T6" fmla="*/ 92 w 322"/>
                <a:gd name="T7" fmla="*/ 96 h 1218"/>
                <a:gd name="T8" fmla="*/ 98 w 322"/>
                <a:gd name="T9" fmla="*/ 156 h 1218"/>
                <a:gd name="T10" fmla="*/ 104 w 322"/>
                <a:gd name="T11" fmla="*/ 224 h 1218"/>
                <a:gd name="T12" fmla="*/ 112 w 322"/>
                <a:gd name="T13" fmla="*/ 298 h 1218"/>
                <a:gd name="T14" fmla="*/ 124 w 322"/>
                <a:gd name="T15" fmla="*/ 376 h 1218"/>
                <a:gd name="T16" fmla="*/ 136 w 322"/>
                <a:gd name="T17" fmla="*/ 458 h 1218"/>
                <a:gd name="T18" fmla="*/ 150 w 322"/>
                <a:gd name="T19" fmla="*/ 542 h 1218"/>
                <a:gd name="T20" fmla="*/ 164 w 322"/>
                <a:gd name="T21" fmla="*/ 630 h 1218"/>
                <a:gd name="T22" fmla="*/ 182 w 322"/>
                <a:gd name="T23" fmla="*/ 718 h 1218"/>
                <a:gd name="T24" fmla="*/ 202 w 322"/>
                <a:gd name="T25" fmla="*/ 804 h 1218"/>
                <a:gd name="T26" fmla="*/ 222 w 322"/>
                <a:gd name="T27" fmla="*/ 892 h 1218"/>
                <a:gd name="T28" fmla="*/ 244 w 322"/>
                <a:gd name="T29" fmla="*/ 976 h 1218"/>
                <a:gd name="T30" fmla="*/ 268 w 322"/>
                <a:gd name="T31" fmla="*/ 1058 h 1218"/>
                <a:gd name="T32" fmla="*/ 294 w 322"/>
                <a:gd name="T33" fmla="*/ 1134 h 1218"/>
                <a:gd name="T34" fmla="*/ 322 w 322"/>
                <a:gd name="T35" fmla="*/ 1206 h 1218"/>
                <a:gd name="T36" fmla="*/ 0 w 322"/>
                <a:gd name="T37" fmla="*/ 1218 h 1218"/>
                <a:gd name="T38" fmla="*/ 0 w 322"/>
                <a:gd name="T39" fmla="*/ 2 h 1218"/>
                <a:gd name="T40" fmla="*/ 88 w 322"/>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 h="1218">
                  <a:moveTo>
                    <a:pt x="88" y="0"/>
                  </a:moveTo>
                  <a:lnTo>
                    <a:pt x="88" y="0"/>
                  </a:lnTo>
                  <a:lnTo>
                    <a:pt x="90" y="44"/>
                  </a:lnTo>
                  <a:lnTo>
                    <a:pt x="92" y="96"/>
                  </a:lnTo>
                  <a:lnTo>
                    <a:pt x="98" y="156"/>
                  </a:lnTo>
                  <a:lnTo>
                    <a:pt x="104" y="224"/>
                  </a:lnTo>
                  <a:lnTo>
                    <a:pt x="112" y="298"/>
                  </a:lnTo>
                  <a:lnTo>
                    <a:pt x="124" y="376"/>
                  </a:lnTo>
                  <a:lnTo>
                    <a:pt x="136" y="458"/>
                  </a:lnTo>
                  <a:lnTo>
                    <a:pt x="150" y="542"/>
                  </a:lnTo>
                  <a:lnTo>
                    <a:pt x="164" y="630"/>
                  </a:lnTo>
                  <a:lnTo>
                    <a:pt x="182" y="718"/>
                  </a:lnTo>
                  <a:lnTo>
                    <a:pt x="202" y="804"/>
                  </a:lnTo>
                  <a:lnTo>
                    <a:pt x="222" y="892"/>
                  </a:lnTo>
                  <a:lnTo>
                    <a:pt x="244" y="976"/>
                  </a:lnTo>
                  <a:lnTo>
                    <a:pt x="268" y="1058"/>
                  </a:lnTo>
                  <a:lnTo>
                    <a:pt x="294" y="1134"/>
                  </a:lnTo>
                  <a:lnTo>
                    <a:pt x="322" y="1206"/>
                  </a:lnTo>
                  <a:lnTo>
                    <a:pt x="0" y="1218"/>
                  </a:lnTo>
                  <a:lnTo>
                    <a:pt x="0" y="2"/>
                  </a:lnTo>
                  <a:lnTo>
                    <a:pt x="88"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9" name="Freeform 39"/>
            <p:cNvSpPr>
              <a:spLocks/>
            </p:cNvSpPr>
            <p:nvPr/>
          </p:nvSpPr>
          <p:spPr bwMode="auto">
            <a:xfrm>
              <a:off x="3265488" y="1919288"/>
              <a:ext cx="593725" cy="704850"/>
            </a:xfrm>
            <a:custGeom>
              <a:avLst/>
              <a:gdLst>
                <a:gd name="T0" fmla="*/ 114 w 374"/>
                <a:gd name="T1" fmla="*/ 40 h 444"/>
                <a:gd name="T2" fmla="*/ 114 w 374"/>
                <a:gd name="T3" fmla="*/ 40 h 444"/>
                <a:gd name="T4" fmla="*/ 56 w 374"/>
                <a:gd name="T5" fmla="*/ 20 h 444"/>
                <a:gd name="T6" fmla="*/ 0 w 374"/>
                <a:gd name="T7" fmla="*/ 0 h 444"/>
                <a:gd name="T8" fmla="*/ 0 w 374"/>
                <a:gd name="T9" fmla="*/ 0 h 444"/>
                <a:gd name="T10" fmla="*/ 78 w 374"/>
                <a:gd name="T11" fmla="*/ 60 h 444"/>
                <a:gd name="T12" fmla="*/ 148 w 374"/>
                <a:gd name="T13" fmla="*/ 118 h 444"/>
                <a:gd name="T14" fmla="*/ 212 w 374"/>
                <a:gd name="T15" fmla="*/ 176 h 444"/>
                <a:gd name="T16" fmla="*/ 238 w 374"/>
                <a:gd name="T17" fmla="*/ 204 h 444"/>
                <a:gd name="T18" fmla="*/ 264 w 374"/>
                <a:gd name="T19" fmla="*/ 230 h 444"/>
                <a:gd name="T20" fmla="*/ 286 w 374"/>
                <a:gd name="T21" fmla="*/ 258 h 444"/>
                <a:gd name="T22" fmla="*/ 308 w 374"/>
                <a:gd name="T23" fmla="*/ 284 h 444"/>
                <a:gd name="T24" fmla="*/ 324 w 374"/>
                <a:gd name="T25" fmla="*/ 308 h 444"/>
                <a:gd name="T26" fmla="*/ 338 w 374"/>
                <a:gd name="T27" fmla="*/ 332 h 444"/>
                <a:gd name="T28" fmla="*/ 350 w 374"/>
                <a:gd name="T29" fmla="*/ 354 h 444"/>
                <a:gd name="T30" fmla="*/ 358 w 374"/>
                <a:gd name="T31" fmla="*/ 374 h 444"/>
                <a:gd name="T32" fmla="*/ 364 w 374"/>
                <a:gd name="T33" fmla="*/ 394 h 444"/>
                <a:gd name="T34" fmla="*/ 366 w 374"/>
                <a:gd name="T35" fmla="*/ 412 h 444"/>
                <a:gd name="T36" fmla="*/ 374 w 374"/>
                <a:gd name="T37" fmla="*/ 444 h 444"/>
                <a:gd name="T38" fmla="*/ 374 w 374"/>
                <a:gd name="T39" fmla="*/ 444 h 444"/>
                <a:gd name="T40" fmla="*/ 374 w 374"/>
                <a:gd name="T41" fmla="*/ 428 h 444"/>
                <a:gd name="T42" fmla="*/ 370 w 374"/>
                <a:gd name="T43" fmla="*/ 408 h 444"/>
                <a:gd name="T44" fmla="*/ 364 w 374"/>
                <a:gd name="T45" fmla="*/ 388 h 444"/>
                <a:gd name="T46" fmla="*/ 356 w 374"/>
                <a:gd name="T47" fmla="*/ 366 h 444"/>
                <a:gd name="T48" fmla="*/ 346 w 374"/>
                <a:gd name="T49" fmla="*/ 342 h 444"/>
                <a:gd name="T50" fmla="*/ 334 w 374"/>
                <a:gd name="T51" fmla="*/ 318 h 444"/>
                <a:gd name="T52" fmla="*/ 320 w 374"/>
                <a:gd name="T53" fmla="*/ 294 h 444"/>
                <a:gd name="T54" fmla="*/ 304 w 374"/>
                <a:gd name="T55" fmla="*/ 268 h 444"/>
                <a:gd name="T56" fmla="*/ 268 w 374"/>
                <a:gd name="T57" fmla="*/ 214 h 444"/>
                <a:gd name="T58" fmla="*/ 222 w 374"/>
                <a:gd name="T59" fmla="*/ 156 h 444"/>
                <a:gd name="T60" fmla="*/ 172 w 374"/>
                <a:gd name="T61" fmla="*/ 98 h 444"/>
                <a:gd name="T62" fmla="*/ 114 w 374"/>
                <a:gd name="T63" fmla="*/ 40 h 444"/>
                <a:gd name="T64" fmla="*/ 114 w 374"/>
                <a:gd name="T65" fmla="*/ 4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444">
                  <a:moveTo>
                    <a:pt x="114" y="40"/>
                  </a:moveTo>
                  <a:lnTo>
                    <a:pt x="114" y="40"/>
                  </a:lnTo>
                  <a:lnTo>
                    <a:pt x="56" y="20"/>
                  </a:lnTo>
                  <a:lnTo>
                    <a:pt x="0" y="0"/>
                  </a:lnTo>
                  <a:lnTo>
                    <a:pt x="0" y="0"/>
                  </a:lnTo>
                  <a:lnTo>
                    <a:pt x="78" y="60"/>
                  </a:lnTo>
                  <a:lnTo>
                    <a:pt x="148" y="118"/>
                  </a:lnTo>
                  <a:lnTo>
                    <a:pt x="212" y="176"/>
                  </a:lnTo>
                  <a:lnTo>
                    <a:pt x="238" y="204"/>
                  </a:lnTo>
                  <a:lnTo>
                    <a:pt x="264" y="230"/>
                  </a:lnTo>
                  <a:lnTo>
                    <a:pt x="286" y="258"/>
                  </a:lnTo>
                  <a:lnTo>
                    <a:pt x="308" y="284"/>
                  </a:lnTo>
                  <a:lnTo>
                    <a:pt x="324" y="308"/>
                  </a:lnTo>
                  <a:lnTo>
                    <a:pt x="338" y="332"/>
                  </a:lnTo>
                  <a:lnTo>
                    <a:pt x="350" y="354"/>
                  </a:lnTo>
                  <a:lnTo>
                    <a:pt x="358" y="374"/>
                  </a:lnTo>
                  <a:lnTo>
                    <a:pt x="364" y="394"/>
                  </a:lnTo>
                  <a:lnTo>
                    <a:pt x="366" y="412"/>
                  </a:lnTo>
                  <a:lnTo>
                    <a:pt x="374" y="444"/>
                  </a:lnTo>
                  <a:lnTo>
                    <a:pt x="374" y="444"/>
                  </a:lnTo>
                  <a:lnTo>
                    <a:pt x="374" y="428"/>
                  </a:lnTo>
                  <a:lnTo>
                    <a:pt x="370" y="408"/>
                  </a:lnTo>
                  <a:lnTo>
                    <a:pt x="364" y="388"/>
                  </a:lnTo>
                  <a:lnTo>
                    <a:pt x="356" y="366"/>
                  </a:lnTo>
                  <a:lnTo>
                    <a:pt x="346" y="342"/>
                  </a:lnTo>
                  <a:lnTo>
                    <a:pt x="334" y="318"/>
                  </a:lnTo>
                  <a:lnTo>
                    <a:pt x="320" y="294"/>
                  </a:lnTo>
                  <a:lnTo>
                    <a:pt x="304" y="268"/>
                  </a:lnTo>
                  <a:lnTo>
                    <a:pt x="268" y="214"/>
                  </a:lnTo>
                  <a:lnTo>
                    <a:pt x="222" y="156"/>
                  </a:lnTo>
                  <a:lnTo>
                    <a:pt x="172" y="98"/>
                  </a:lnTo>
                  <a:lnTo>
                    <a:pt x="114" y="40"/>
                  </a:lnTo>
                  <a:lnTo>
                    <a:pt x="114" y="4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0" name="Freeform 40"/>
            <p:cNvSpPr>
              <a:spLocks/>
            </p:cNvSpPr>
            <p:nvPr/>
          </p:nvSpPr>
          <p:spPr bwMode="auto">
            <a:xfrm>
              <a:off x="3449638" y="1982788"/>
              <a:ext cx="450850" cy="695325"/>
            </a:xfrm>
            <a:custGeom>
              <a:avLst/>
              <a:gdLst>
                <a:gd name="T0" fmla="*/ 0 w 284"/>
                <a:gd name="T1" fmla="*/ 0 h 438"/>
                <a:gd name="T2" fmla="*/ 0 w 284"/>
                <a:gd name="T3" fmla="*/ 0 h 438"/>
                <a:gd name="T4" fmla="*/ 56 w 284"/>
                <a:gd name="T5" fmla="*/ 58 h 438"/>
                <a:gd name="T6" fmla="*/ 106 w 284"/>
                <a:gd name="T7" fmla="*/ 116 h 438"/>
                <a:gd name="T8" fmla="*/ 152 w 284"/>
                <a:gd name="T9" fmla="*/ 174 h 438"/>
                <a:gd name="T10" fmla="*/ 188 w 284"/>
                <a:gd name="T11" fmla="*/ 228 h 438"/>
                <a:gd name="T12" fmla="*/ 204 w 284"/>
                <a:gd name="T13" fmla="*/ 252 h 438"/>
                <a:gd name="T14" fmla="*/ 218 w 284"/>
                <a:gd name="T15" fmla="*/ 278 h 438"/>
                <a:gd name="T16" fmla="*/ 230 w 284"/>
                <a:gd name="T17" fmla="*/ 302 h 438"/>
                <a:gd name="T18" fmla="*/ 240 w 284"/>
                <a:gd name="T19" fmla="*/ 326 h 438"/>
                <a:gd name="T20" fmla="*/ 248 w 284"/>
                <a:gd name="T21" fmla="*/ 346 h 438"/>
                <a:gd name="T22" fmla="*/ 254 w 284"/>
                <a:gd name="T23" fmla="*/ 368 h 438"/>
                <a:gd name="T24" fmla="*/ 258 w 284"/>
                <a:gd name="T25" fmla="*/ 386 h 438"/>
                <a:gd name="T26" fmla="*/ 258 w 284"/>
                <a:gd name="T27" fmla="*/ 404 h 438"/>
                <a:gd name="T28" fmla="*/ 284 w 284"/>
                <a:gd name="T29" fmla="*/ 438 h 438"/>
                <a:gd name="T30" fmla="*/ 284 w 284"/>
                <a:gd name="T31" fmla="*/ 438 h 438"/>
                <a:gd name="T32" fmla="*/ 284 w 284"/>
                <a:gd name="T33" fmla="*/ 418 h 438"/>
                <a:gd name="T34" fmla="*/ 282 w 284"/>
                <a:gd name="T35" fmla="*/ 398 h 438"/>
                <a:gd name="T36" fmla="*/ 276 w 284"/>
                <a:gd name="T37" fmla="*/ 376 h 438"/>
                <a:gd name="T38" fmla="*/ 272 w 284"/>
                <a:gd name="T39" fmla="*/ 354 h 438"/>
                <a:gd name="T40" fmla="*/ 256 w 284"/>
                <a:gd name="T41" fmla="*/ 306 h 438"/>
                <a:gd name="T42" fmla="*/ 234 w 284"/>
                <a:gd name="T43" fmla="*/ 254 h 438"/>
                <a:gd name="T44" fmla="*/ 206 w 284"/>
                <a:gd name="T45" fmla="*/ 200 h 438"/>
                <a:gd name="T46" fmla="*/ 172 w 284"/>
                <a:gd name="T47" fmla="*/ 144 h 438"/>
                <a:gd name="T48" fmla="*/ 134 w 284"/>
                <a:gd name="T49" fmla="*/ 84 h 438"/>
                <a:gd name="T50" fmla="*/ 90 w 284"/>
                <a:gd name="T51" fmla="*/ 24 h 438"/>
                <a:gd name="T52" fmla="*/ 90 w 284"/>
                <a:gd name="T53" fmla="*/ 24 h 438"/>
                <a:gd name="T54" fmla="*/ 44 w 284"/>
                <a:gd name="T55" fmla="*/ 12 h 438"/>
                <a:gd name="T56" fmla="*/ 0 w 284"/>
                <a:gd name="T57" fmla="*/ 0 h 438"/>
                <a:gd name="T58" fmla="*/ 0 w 284"/>
                <a:gd name="T59"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4" h="438">
                  <a:moveTo>
                    <a:pt x="0" y="0"/>
                  </a:moveTo>
                  <a:lnTo>
                    <a:pt x="0" y="0"/>
                  </a:lnTo>
                  <a:lnTo>
                    <a:pt x="56" y="58"/>
                  </a:lnTo>
                  <a:lnTo>
                    <a:pt x="106" y="116"/>
                  </a:lnTo>
                  <a:lnTo>
                    <a:pt x="152" y="174"/>
                  </a:lnTo>
                  <a:lnTo>
                    <a:pt x="188" y="228"/>
                  </a:lnTo>
                  <a:lnTo>
                    <a:pt x="204" y="252"/>
                  </a:lnTo>
                  <a:lnTo>
                    <a:pt x="218" y="278"/>
                  </a:lnTo>
                  <a:lnTo>
                    <a:pt x="230" y="302"/>
                  </a:lnTo>
                  <a:lnTo>
                    <a:pt x="240" y="326"/>
                  </a:lnTo>
                  <a:lnTo>
                    <a:pt x="248" y="346"/>
                  </a:lnTo>
                  <a:lnTo>
                    <a:pt x="254" y="368"/>
                  </a:lnTo>
                  <a:lnTo>
                    <a:pt x="258" y="386"/>
                  </a:lnTo>
                  <a:lnTo>
                    <a:pt x="258" y="404"/>
                  </a:lnTo>
                  <a:lnTo>
                    <a:pt x="284" y="438"/>
                  </a:lnTo>
                  <a:lnTo>
                    <a:pt x="284" y="438"/>
                  </a:lnTo>
                  <a:lnTo>
                    <a:pt x="284" y="418"/>
                  </a:lnTo>
                  <a:lnTo>
                    <a:pt x="282" y="398"/>
                  </a:lnTo>
                  <a:lnTo>
                    <a:pt x="276" y="376"/>
                  </a:lnTo>
                  <a:lnTo>
                    <a:pt x="272" y="354"/>
                  </a:lnTo>
                  <a:lnTo>
                    <a:pt x="256" y="306"/>
                  </a:lnTo>
                  <a:lnTo>
                    <a:pt x="234" y="254"/>
                  </a:lnTo>
                  <a:lnTo>
                    <a:pt x="206" y="200"/>
                  </a:lnTo>
                  <a:lnTo>
                    <a:pt x="172" y="144"/>
                  </a:lnTo>
                  <a:lnTo>
                    <a:pt x="134" y="84"/>
                  </a:lnTo>
                  <a:lnTo>
                    <a:pt x="90" y="24"/>
                  </a:lnTo>
                  <a:lnTo>
                    <a:pt x="90" y="24"/>
                  </a:lnTo>
                  <a:lnTo>
                    <a:pt x="44" y="12"/>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1" name="Freeform 41"/>
            <p:cNvSpPr>
              <a:spLocks/>
            </p:cNvSpPr>
            <p:nvPr/>
          </p:nvSpPr>
          <p:spPr bwMode="auto">
            <a:xfrm>
              <a:off x="3592513" y="2020888"/>
              <a:ext cx="374650" cy="704850"/>
            </a:xfrm>
            <a:custGeom>
              <a:avLst/>
              <a:gdLst>
                <a:gd name="T0" fmla="*/ 0 w 236"/>
                <a:gd name="T1" fmla="*/ 0 h 444"/>
                <a:gd name="T2" fmla="*/ 0 w 236"/>
                <a:gd name="T3" fmla="*/ 0 h 444"/>
                <a:gd name="T4" fmla="*/ 44 w 236"/>
                <a:gd name="T5" fmla="*/ 60 h 444"/>
                <a:gd name="T6" fmla="*/ 82 w 236"/>
                <a:gd name="T7" fmla="*/ 120 h 444"/>
                <a:gd name="T8" fmla="*/ 116 w 236"/>
                <a:gd name="T9" fmla="*/ 176 h 444"/>
                <a:gd name="T10" fmla="*/ 144 w 236"/>
                <a:gd name="T11" fmla="*/ 230 h 444"/>
                <a:gd name="T12" fmla="*/ 166 w 236"/>
                <a:gd name="T13" fmla="*/ 282 h 444"/>
                <a:gd name="T14" fmla="*/ 182 w 236"/>
                <a:gd name="T15" fmla="*/ 330 h 444"/>
                <a:gd name="T16" fmla="*/ 186 w 236"/>
                <a:gd name="T17" fmla="*/ 352 h 444"/>
                <a:gd name="T18" fmla="*/ 192 w 236"/>
                <a:gd name="T19" fmla="*/ 374 h 444"/>
                <a:gd name="T20" fmla="*/ 194 w 236"/>
                <a:gd name="T21" fmla="*/ 394 h 444"/>
                <a:gd name="T22" fmla="*/ 194 w 236"/>
                <a:gd name="T23" fmla="*/ 414 h 444"/>
                <a:gd name="T24" fmla="*/ 236 w 236"/>
                <a:gd name="T25" fmla="*/ 444 h 444"/>
                <a:gd name="T26" fmla="*/ 236 w 236"/>
                <a:gd name="T27" fmla="*/ 444 h 444"/>
                <a:gd name="T28" fmla="*/ 234 w 236"/>
                <a:gd name="T29" fmla="*/ 402 h 444"/>
                <a:gd name="T30" fmla="*/ 228 w 236"/>
                <a:gd name="T31" fmla="*/ 356 h 444"/>
                <a:gd name="T32" fmla="*/ 216 w 236"/>
                <a:gd name="T33" fmla="*/ 306 h 444"/>
                <a:gd name="T34" fmla="*/ 200 w 236"/>
                <a:gd name="T35" fmla="*/ 254 h 444"/>
                <a:gd name="T36" fmla="*/ 178 w 236"/>
                <a:gd name="T37" fmla="*/ 198 h 444"/>
                <a:gd name="T38" fmla="*/ 154 w 236"/>
                <a:gd name="T39" fmla="*/ 140 h 444"/>
                <a:gd name="T40" fmla="*/ 124 w 236"/>
                <a:gd name="T41" fmla="*/ 82 h 444"/>
                <a:gd name="T42" fmla="*/ 92 w 236"/>
                <a:gd name="T43" fmla="*/ 20 h 444"/>
                <a:gd name="T44" fmla="*/ 92 w 236"/>
                <a:gd name="T45" fmla="*/ 20 h 444"/>
                <a:gd name="T46" fmla="*/ 0 w 236"/>
                <a:gd name="T47" fmla="*/ 0 h 444"/>
                <a:gd name="T48" fmla="*/ 0 w 236"/>
                <a:gd name="T4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444">
                  <a:moveTo>
                    <a:pt x="0" y="0"/>
                  </a:moveTo>
                  <a:lnTo>
                    <a:pt x="0" y="0"/>
                  </a:lnTo>
                  <a:lnTo>
                    <a:pt x="44" y="60"/>
                  </a:lnTo>
                  <a:lnTo>
                    <a:pt x="82" y="120"/>
                  </a:lnTo>
                  <a:lnTo>
                    <a:pt x="116" y="176"/>
                  </a:lnTo>
                  <a:lnTo>
                    <a:pt x="144" y="230"/>
                  </a:lnTo>
                  <a:lnTo>
                    <a:pt x="166" y="282"/>
                  </a:lnTo>
                  <a:lnTo>
                    <a:pt x="182" y="330"/>
                  </a:lnTo>
                  <a:lnTo>
                    <a:pt x="186" y="352"/>
                  </a:lnTo>
                  <a:lnTo>
                    <a:pt x="192" y="374"/>
                  </a:lnTo>
                  <a:lnTo>
                    <a:pt x="194" y="394"/>
                  </a:lnTo>
                  <a:lnTo>
                    <a:pt x="194" y="414"/>
                  </a:lnTo>
                  <a:lnTo>
                    <a:pt x="236" y="444"/>
                  </a:lnTo>
                  <a:lnTo>
                    <a:pt x="236" y="444"/>
                  </a:lnTo>
                  <a:lnTo>
                    <a:pt x="234" y="402"/>
                  </a:lnTo>
                  <a:lnTo>
                    <a:pt x="228" y="356"/>
                  </a:lnTo>
                  <a:lnTo>
                    <a:pt x="216" y="306"/>
                  </a:lnTo>
                  <a:lnTo>
                    <a:pt x="200" y="254"/>
                  </a:lnTo>
                  <a:lnTo>
                    <a:pt x="178" y="198"/>
                  </a:lnTo>
                  <a:lnTo>
                    <a:pt x="154" y="140"/>
                  </a:lnTo>
                  <a:lnTo>
                    <a:pt x="124" y="82"/>
                  </a:lnTo>
                  <a:lnTo>
                    <a:pt x="92" y="20"/>
                  </a:lnTo>
                  <a:lnTo>
                    <a:pt x="92" y="20"/>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2" name="Freeform 42"/>
            <p:cNvSpPr>
              <a:spLocks/>
            </p:cNvSpPr>
            <p:nvPr/>
          </p:nvSpPr>
          <p:spPr bwMode="auto">
            <a:xfrm>
              <a:off x="3738563" y="2052638"/>
              <a:ext cx="320675" cy="714375"/>
            </a:xfrm>
            <a:custGeom>
              <a:avLst/>
              <a:gdLst>
                <a:gd name="T0" fmla="*/ 0 w 202"/>
                <a:gd name="T1" fmla="*/ 0 h 450"/>
                <a:gd name="T2" fmla="*/ 0 w 202"/>
                <a:gd name="T3" fmla="*/ 0 h 450"/>
                <a:gd name="T4" fmla="*/ 32 w 202"/>
                <a:gd name="T5" fmla="*/ 62 h 450"/>
                <a:gd name="T6" fmla="*/ 62 w 202"/>
                <a:gd name="T7" fmla="*/ 120 h 450"/>
                <a:gd name="T8" fmla="*/ 86 w 202"/>
                <a:gd name="T9" fmla="*/ 178 h 450"/>
                <a:gd name="T10" fmla="*/ 108 w 202"/>
                <a:gd name="T11" fmla="*/ 234 h 450"/>
                <a:gd name="T12" fmla="*/ 124 w 202"/>
                <a:gd name="T13" fmla="*/ 286 h 450"/>
                <a:gd name="T14" fmla="*/ 136 w 202"/>
                <a:gd name="T15" fmla="*/ 336 h 450"/>
                <a:gd name="T16" fmla="*/ 142 w 202"/>
                <a:gd name="T17" fmla="*/ 382 h 450"/>
                <a:gd name="T18" fmla="*/ 144 w 202"/>
                <a:gd name="T19" fmla="*/ 424 h 450"/>
                <a:gd name="T20" fmla="*/ 202 w 202"/>
                <a:gd name="T21" fmla="*/ 450 h 450"/>
                <a:gd name="T22" fmla="*/ 202 w 202"/>
                <a:gd name="T23" fmla="*/ 450 h 450"/>
                <a:gd name="T24" fmla="*/ 200 w 202"/>
                <a:gd name="T25" fmla="*/ 406 h 450"/>
                <a:gd name="T26" fmla="*/ 194 w 202"/>
                <a:gd name="T27" fmla="*/ 358 h 450"/>
                <a:gd name="T28" fmla="*/ 186 w 202"/>
                <a:gd name="T29" fmla="*/ 308 h 450"/>
                <a:gd name="T30" fmla="*/ 174 w 202"/>
                <a:gd name="T31" fmla="*/ 254 h 450"/>
                <a:gd name="T32" fmla="*/ 160 w 202"/>
                <a:gd name="T33" fmla="*/ 198 h 450"/>
                <a:gd name="T34" fmla="*/ 142 w 202"/>
                <a:gd name="T35" fmla="*/ 138 h 450"/>
                <a:gd name="T36" fmla="*/ 120 w 202"/>
                <a:gd name="T37" fmla="*/ 78 h 450"/>
                <a:gd name="T38" fmla="*/ 96 w 202"/>
                <a:gd name="T39" fmla="*/ 16 h 450"/>
                <a:gd name="T40" fmla="*/ 96 w 202"/>
                <a:gd name="T41" fmla="*/ 16 h 450"/>
                <a:gd name="T42" fmla="*/ 0 w 202"/>
                <a:gd name="T43" fmla="*/ 0 h 450"/>
                <a:gd name="T44" fmla="*/ 0 w 202"/>
                <a:gd name="T45"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450">
                  <a:moveTo>
                    <a:pt x="0" y="0"/>
                  </a:moveTo>
                  <a:lnTo>
                    <a:pt x="0" y="0"/>
                  </a:lnTo>
                  <a:lnTo>
                    <a:pt x="32" y="62"/>
                  </a:lnTo>
                  <a:lnTo>
                    <a:pt x="62" y="120"/>
                  </a:lnTo>
                  <a:lnTo>
                    <a:pt x="86" y="178"/>
                  </a:lnTo>
                  <a:lnTo>
                    <a:pt x="108" y="234"/>
                  </a:lnTo>
                  <a:lnTo>
                    <a:pt x="124" y="286"/>
                  </a:lnTo>
                  <a:lnTo>
                    <a:pt x="136" y="336"/>
                  </a:lnTo>
                  <a:lnTo>
                    <a:pt x="142" y="382"/>
                  </a:lnTo>
                  <a:lnTo>
                    <a:pt x="144" y="424"/>
                  </a:lnTo>
                  <a:lnTo>
                    <a:pt x="202" y="450"/>
                  </a:lnTo>
                  <a:lnTo>
                    <a:pt x="202" y="450"/>
                  </a:lnTo>
                  <a:lnTo>
                    <a:pt x="200" y="406"/>
                  </a:lnTo>
                  <a:lnTo>
                    <a:pt x="194" y="358"/>
                  </a:lnTo>
                  <a:lnTo>
                    <a:pt x="186" y="308"/>
                  </a:lnTo>
                  <a:lnTo>
                    <a:pt x="174" y="254"/>
                  </a:lnTo>
                  <a:lnTo>
                    <a:pt x="160" y="198"/>
                  </a:lnTo>
                  <a:lnTo>
                    <a:pt x="142" y="138"/>
                  </a:lnTo>
                  <a:lnTo>
                    <a:pt x="120" y="78"/>
                  </a:lnTo>
                  <a:lnTo>
                    <a:pt x="96" y="16"/>
                  </a:lnTo>
                  <a:lnTo>
                    <a:pt x="96" y="16"/>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3" name="Freeform 43"/>
            <p:cNvSpPr>
              <a:spLocks/>
            </p:cNvSpPr>
            <p:nvPr/>
          </p:nvSpPr>
          <p:spPr bwMode="auto">
            <a:xfrm>
              <a:off x="3890963" y="2078038"/>
              <a:ext cx="279400" cy="723900"/>
            </a:xfrm>
            <a:custGeom>
              <a:avLst/>
              <a:gdLst>
                <a:gd name="T0" fmla="*/ 0 w 176"/>
                <a:gd name="T1" fmla="*/ 0 h 456"/>
                <a:gd name="T2" fmla="*/ 0 w 176"/>
                <a:gd name="T3" fmla="*/ 0 h 456"/>
                <a:gd name="T4" fmla="*/ 24 w 176"/>
                <a:gd name="T5" fmla="*/ 62 h 456"/>
                <a:gd name="T6" fmla="*/ 46 w 176"/>
                <a:gd name="T7" fmla="*/ 122 h 456"/>
                <a:gd name="T8" fmla="*/ 64 w 176"/>
                <a:gd name="T9" fmla="*/ 182 h 456"/>
                <a:gd name="T10" fmla="*/ 78 w 176"/>
                <a:gd name="T11" fmla="*/ 238 h 456"/>
                <a:gd name="T12" fmla="*/ 90 w 176"/>
                <a:gd name="T13" fmla="*/ 292 h 456"/>
                <a:gd name="T14" fmla="*/ 98 w 176"/>
                <a:gd name="T15" fmla="*/ 342 h 456"/>
                <a:gd name="T16" fmla="*/ 104 w 176"/>
                <a:gd name="T17" fmla="*/ 390 h 456"/>
                <a:gd name="T18" fmla="*/ 106 w 176"/>
                <a:gd name="T19" fmla="*/ 434 h 456"/>
                <a:gd name="T20" fmla="*/ 176 w 176"/>
                <a:gd name="T21" fmla="*/ 456 h 456"/>
                <a:gd name="T22" fmla="*/ 176 w 176"/>
                <a:gd name="T23" fmla="*/ 456 h 456"/>
                <a:gd name="T24" fmla="*/ 174 w 176"/>
                <a:gd name="T25" fmla="*/ 410 h 456"/>
                <a:gd name="T26" fmla="*/ 170 w 176"/>
                <a:gd name="T27" fmla="*/ 360 h 456"/>
                <a:gd name="T28" fmla="*/ 164 w 176"/>
                <a:gd name="T29" fmla="*/ 308 h 456"/>
                <a:gd name="T30" fmla="*/ 156 w 176"/>
                <a:gd name="T31" fmla="*/ 254 h 456"/>
                <a:gd name="T32" fmla="*/ 146 w 176"/>
                <a:gd name="T33" fmla="*/ 196 h 456"/>
                <a:gd name="T34" fmla="*/ 132 w 176"/>
                <a:gd name="T35" fmla="*/ 138 h 456"/>
                <a:gd name="T36" fmla="*/ 118 w 176"/>
                <a:gd name="T37" fmla="*/ 76 h 456"/>
                <a:gd name="T38" fmla="*/ 100 w 176"/>
                <a:gd name="T39" fmla="*/ 14 h 456"/>
                <a:gd name="T40" fmla="*/ 100 w 176"/>
                <a:gd name="T41" fmla="*/ 14 h 456"/>
                <a:gd name="T42" fmla="*/ 0 w 176"/>
                <a:gd name="T43" fmla="*/ 0 h 456"/>
                <a:gd name="T44" fmla="*/ 0 w 176"/>
                <a:gd name="T45"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456">
                  <a:moveTo>
                    <a:pt x="0" y="0"/>
                  </a:moveTo>
                  <a:lnTo>
                    <a:pt x="0" y="0"/>
                  </a:lnTo>
                  <a:lnTo>
                    <a:pt x="24" y="62"/>
                  </a:lnTo>
                  <a:lnTo>
                    <a:pt x="46" y="122"/>
                  </a:lnTo>
                  <a:lnTo>
                    <a:pt x="64" y="182"/>
                  </a:lnTo>
                  <a:lnTo>
                    <a:pt x="78" y="238"/>
                  </a:lnTo>
                  <a:lnTo>
                    <a:pt x="90" y="292"/>
                  </a:lnTo>
                  <a:lnTo>
                    <a:pt x="98" y="342"/>
                  </a:lnTo>
                  <a:lnTo>
                    <a:pt x="104" y="390"/>
                  </a:lnTo>
                  <a:lnTo>
                    <a:pt x="106" y="434"/>
                  </a:lnTo>
                  <a:lnTo>
                    <a:pt x="176" y="456"/>
                  </a:lnTo>
                  <a:lnTo>
                    <a:pt x="176" y="456"/>
                  </a:lnTo>
                  <a:lnTo>
                    <a:pt x="174" y="410"/>
                  </a:lnTo>
                  <a:lnTo>
                    <a:pt x="170" y="360"/>
                  </a:lnTo>
                  <a:lnTo>
                    <a:pt x="164" y="308"/>
                  </a:lnTo>
                  <a:lnTo>
                    <a:pt x="156" y="254"/>
                  </a:lnTo>
                  <a:lnTo>
                    <a:pt x="146" y="196"/>
                  </a:lnTo>
                  <a:lnTo>
                    <a:pt x="132" y="138"/>
                  </a:lnTo>
                  <a:lnTo>
                    <a:pt x="118" y="76"/>
                  </a:lnTo>
                  <a:lnTo>
                    <a:pt x="100" y="14"/>
                  </a:lnTo>
                  <a:lnTo>
                    <a:pt x="100" y="14"/>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4" name="Freeform 44"/>
            <p:cNvSpPr>
              <a:spLocks/>
            </p:cNvSpPr>
            <p:nvPr/>
          </p:nvSpPr>
          <p:spPr bwMode="auto">
            <a:xfrm>
              <a:off x="4049713" y="2100263"/>
              <a:ext cx="244475" cy="727075"/>
            </a:xfrm>
            <a:custGeom>
              <a:avLst/>
              <a:gdLst>
                <a:gd name="T0" fmla="*/ 152 w 154"/>
                <a:gd name="T1" fmla="*/ 360 h 458"/>
                <a:gd name="T2" fmla="*/ 152 w 154"/>
                <a:gd name="T3" fmla="*/ 360 h 458"/>
                <a:gd name="T4" fmla="*/ 146 w 154"/>
                <a:gd name="T5" fmla="*/ 296 h 458"/>
                <a:gd name="T6" fmla="*/ 146 w 154"/>
                <a:gd name="T7" fmla="*/ 296 h 458"/>
                <a:gd name="T8" fmla="*/ 144 w 154"/>
                <a:gd name="T9" fmla="*/ 272 h 458"/>
                <a:gd name="T10" fmla="*/ 144 w 154"/>
                <a:gd name="T11" fmla="*/ 272 h 458"/>
                <a:gd name="T12" fmla="*/ 136 w 154"/>
                <a:gd name="T13" fmla="*/ 204 h 458"/>
                <a:gd name="T14" fmla="*/ 136 w 154"/>
                <a:gd name="T15" fmla="*/ 204 h 458"/>
                <a:gd name="T16" fmla="*/ 128 w 154"/>
                <a:gd name="T17" fmla="*/ 132 h 458"/>
                <a:gd name="T18" fmla="*/ 128 w 154"/>
                <a:gd name="T19" fmla="*/ 132 h 458"/>
                <a:gd name="T20" fmla="*/ 108 w 154"/>
                <a:gd name="T21" fmla="*/ 10 h 458"/>
                <a:gd name="T22" fmla="*/ 108 w 154"/>
                <a:gd name="T23" fmla="*/ 10 h 458"/>
                <a:gd name="T24" fmla="*/ 0 w 154"/>
                <a:gd name="T25" fmla="*/ 0 h 458"/>
                <a:gd name="T26" fmla="*/ 0 w 154"/>
                <a:gd name="T27" fmla="*/ 0 h 458"/>
                <a:gd name="T28" fmla="*/ 18 w 154"/>
                <a:gd name="T29" fmla="*/ 62 h 458"/>
                <a:gd name="T30" fmla="*/ 32 w 154"/>
                <a:gd name="T31" fmla="*/ 124 h 458"/>
                <a:gd name="T32" fmla="*/ 46 w 154"/>
                <a:gd name="T33" fmla="*/ 182 h 458"/>
                <a:gd name="T34" fmla="*/ 56 w 154"/>
                <a:gd name="T35" fmla="*/ 240 h 458"/>
                <a:gd name="T36" fmla="*/ 64 w 154"/>
                <a:gd name="T37" fmla="*/ 294 h 458"/>
                <a:gd name="T38" fmla="*/ 70 w 154"/>
                <a:gd name="T39" fmla="*/ 346 h 458"/>
                <a:gd name="T40" fmla="*/ 74 w 154"/>
                <a:gd name="T41" fmla="*/ 396 h 458"/>
                <a:gd name="T42" fmla="*/ 76 w 154"/>
                <a:gd name="T43" fmla="*/ 442 h 458"/>
                <a:gd name="T44" fmla="*/ 154 w 154"/>
                <a:gd name="T45" fmla="*/ 458 h 458"/>
                <a:gd name="T46" fmla="*/ 154 w 154"/>
                <a:gd name="T47" fmla="*/ 458 h 458"/>
                <a:gd name="T48" fmla="*/ 154 w 154"/>
                <a:gd name="T49" fmla="*/ 400 h 458"/>
                <a:gd name="T50" fmla="*/ 154 w 154"/>
                <a:gd name="T51" fmla="*/ 400 h 458"/>
                <a:gd name="T52" fmla="*/ 152 w 154"/>
                <a:gd name="T53" fmla="*/ 360 h 458"/>
                <a:gd name="T54" fmla="*/ 152 w 154"/>
                <a:gd name="T55" fmla="*/ 36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458">
                  <a:moveTo>
                    <a:pt x="152" y="360"/>
                  </a:moveTo>
                  <a:lnTo>
                    <a:pt x="152" y="360"/>
                  </a:lnTo>
                  <a:lnTo>
                    <a:pt x="146" y="296"/>
                  </a:lnTo>
                  <a:lnTo>
                    <a:pt x="146" y="296"/>
                  </a:lnTo>
                  <a:lnTo>
                    <a:pt x="144" y="272"/>
                  </a:lnTo>
                  <a:lnTo>
                    <a:pt x="144" y="272"/>
                  </a:lnTo>
                  <a:lnTo>
                    <a:pt x="136" y="204"/>
                  </a:lnTo>
                  <a:lnTo>
                    <a:pt x="136" y="204"/>
                  </a:lnTo>
                  <a:lnTo>
                    <a:pt x="128" y="132"/>
                  </a:lnTo>
                  <a:lnTo>
                    <a:pt x="128" y="132"/>
                  </a:lnTo>
                  <a:lnTo>
                    <a:pt x="108" y="10"/>
                  </a:lnTo>
                  <a:lnTo>
                    <a:pt x="108" y="10"/>
                  </a:lnTo>
                  <a:lnTo>
                    <a:pt x="0" y="0"/>
                  </a:lnTo>
                  <a:lnTo>
                    <a:pt x="0" y="0"/>
                  </a:lnTo>
                  <a:lnTo>
                    <a:pt x="18" y="62"/>
                  </a:lnTo>
                  <a:lnTo>
                    <a:pt x="32" y="124"/>
                  </a:lnTo>
                  <a:lnTo>
                    <a:pt x="46" y="182"/>
                  </a:lnTo>
                  <a:lnTo>
                    <a:pt x="56" y="240"/>
                  </a:lnTo>
                  <a:lnTo>
                    <a:pt x="64" y="294"/>
                  </a:lnTo>
                  <a:lnTo>
                    <a:pt x="70" y="346"/>
                  </a:lnTo>
                  <a:lnTo>
                    <a:pt x="74" y="396"/>
                  </a:lnTo>
                  <a:lnTo>
                    <a:pt x="76" y="442"/>
                  </a:lnTo>
                  <a:lnTo>
                    <a:pt x="154" y="458"/>
                  </a:lnTo>
                  <a:lnTo>
                    <a:pt x="154" y="458"/>
                  </a:lnTo>
                  <a:lnTo>
                    <a:pt x="154" y="400"/>
                  </a:lnTo>
                  <a:lnTo>
                    <a:pt x="154" y="400"/>
                  </a:lnTo>
                  <a:lnTo>
                    <a:pt x="152" y="360"/>
                  </a:lnTo>
                  <a:lnTo>
                    <a:pt x="152" y="36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5" name="Freeform 45"/>
            <p:cNvSpPr>
              <a:spLocks/>
            </p:cNvSpPr>
            <p:nvPr/>
          </p:nvSpPr>
          <p:spPr bwMode="auto">
            <a:xfrm>
              <a:off x="4221163" y="2116138"/>
              <a:ext cx="209550" cy="727075"/>
            </a:xfrm>
            <a:custGeom>
              <a:avLst/>
              <a:gdLst>
                <a:gd name="T0" fmla="*/ 0 w 132"/>
                <a:gd name="T1" fmla="*/ 0 h 458"/>
                <a:gd name="T2" fmla="*/ 0 w 132"/>
                <a:gd name="T3" fmla="*/ 0 h 458"/>
                <a:gd name="T4" fmla="*/ 20 w 132"/>
                <a:gd name="T5" fmla="*/ 122 h 458"/>
                <a:gd name="T6" fmla="*/ 20 w 132"/>
                <a:gd name="T7" fmla="*/ 122 h 458"/>
                <a:gd name="T8" fmla="*/ 28 w 132"/>
                <a:gd name="T9" fmla="*/ 194 h 458"/>
                <a:gd name="T10" fmla="*/ 28 w 132"/>
                <a:gd name="T11" fmla="*/ 194 h 458"/>
                <a:gd name="T12" fmla="*/ 36 w 132"/>
                <a:gd name="T13" fmla="*/ 262 h 458"/>
                <a:gd name="T14" fmla="*/ 36 w 132"/>
                <a:gd name="T15" fmla="*/ 262 h 458"/>
                <a:gd name="T16" fmla="*/ 38 w 132"/>
                <a:gd name="T17" fmla="*/ 286 h 458"/>
                <a:gd name="T18" fmla="*/ 38 w 132"/>
                <a:gd name="T19" fmla="*/ 286 h 458"/>
                <a:gd name="T20" fmla="*/ 44 w 132"/>
                <a:gd name="T21" fmla="*/ 350 h 458"/>
                <a:gd name="T22" fmla="*/ 44 w 132"/>
                <a:gd name="T23" fmla="*/ 350 h 458"/>
                <a:gd name="T24" fmla="*/ 46 w 132"/>
                <a:gd name="T25" fmla="*/ 390 h 458"/>
                <a:gd name="T26" fmla="*/ 46 w 132"/>
                <a:gd name="T27" fmla="*/ 390 h 458"/>
                <a:gd name="T28" fmla="*/ 46 w 132"/>
                <a:gd name="T29" fmla="*/ 448 h 458"/>
                <a:gd name="T30" fmla="*/ 132 w 132"/>
                <a:gd name="T31" fmla="*/ 458 h 458"/>
                <a:gd name="T32" fmla="*/ 132 w 132"/>
                <a:gd name="T33" fmla="*/ 458 h 458"/>
                <a:gd name="T34" fmla="*/ 130 w 132"/>
                <a:gd name="T35" fmla="*/ 358 h 458"/>
                <a:gd name="T36" fmla="*/ 126 w 132"/>
                <a:gd name="T37" fmla="*/ 248 h 458"/>
                <a:gd name="T38" fmla="*/ 120 w 132"/>
                <a:gd name="T39" fmla="*/ 130 h 458"/>
                <a:gd name="T40" fmla="*/ 110 w 132"/>
                <a:gd name="T41" fmla="*/ 6 h 458"/>
                <a:gd name="T42" fmla="*/ 110 w 132"/>
                <a:gd name="T43" fmla="*/ 6 h 458"/>
                <a:gd name="T44" fmla="*/ 0 w 132"/>
                <a:gd name="T45" fmla="*/ 0 h 458"/>
                <a:gd name="T46" fmla="*/ 0 w 132"/>
                <a:gd name="T47"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458">
                  <a:moveTo>
                    <a:pt x="0" y="0"/>
                  </a:moveTo>
                  <a:lnTo>
                    <a:pt x="0" y="0"/>
                  </a:lnTo>
                  <a:lnTo>
                    <a:pt x="20" y="122"/>
                  </a:lnTo>
                  <a:lnTo>
                    <a:pt x="20" y="122"/>
                  </a:lnTo>
                  <a:lnTo>
                    <a:pt x="28" y="194"/>
                  </a:lnTo>
                  <a:lnTo>
                    <a:pt x="28" y="194"/>
                  </a:lnTo>
                  <a:lnTo>
                    <a:pt x="36" y="262"/>
                  </a:lnTo>
                  <a:lnTo>
                    <a:pt x="36" y="262"/>
                  </a:lnTo>
                  <a:lnTo>
                    <a:pt x="38" y="286"/>
                  </a:lnTo>
                  <a:lnTo>
                    <a:pt x="38" y="286"/>
                  </a:lnTo>
                  <a:lnTo>
                    <a:pt x="44" y="350"/>
                  </a:lnTo>
                  <a:lnTo>
                    <a:pt x="44" y="350"/>
                  </a:lnTo>
                  <a:lnTo>
                    <a:pt x="46" y="390"/>
                  </a:lnTo>
                  <a:lnTo>
                    <a:pt x="46" y="390"/>
                  </a:lnTo>
                  <a:lnTo>
                    <a:pt x="46" y="448"/>
                  </a:lnTo>
                  <a:lnTo>
                    <a:pt x="132" y="458"/>
                  </a:lnTo>
                  <a:lnTo>
                    <a:pt x="132" y="458"/>
                  </a:lnTo>
                  <a:lnTo>
                    <a:pt x="130" y="358"/>
                  </a:lnTo>
                  <a:lnTo>
                    <a:pt x="126" y="248"/>
                  </a:lnTo>
                  <a:lnTo>
                    <a:pt x="120" y="130"/>
                  </a:lnTo>
                  <a:lnTo>
                    <a:pt x="110" y="6"/>
                  </a:lnTo>
                  <a:lnTo>
                    <a:pt x="110" y="6"/>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6" name="Freeform 46"/>
            <p:cNvSpPr>
              <a:spLocks/>
            </p:cNvSpPr>
            <p:nvPr/>
          </p:nvSpPr>
          <p:spPr bwMode="auto">
            <a:xfrm>
              <a:off x="4395788" y="2125663"/>
              <a:ext cx="177800" cy="720725"/>
            </a:xfrm>
            <a:custGeom>
              <a:avLst/>
              <a:gdLst>
                <a:gd name="T0" fmla="*/ 112 w 112"/>
                <a:gd name="T1" fmla="*/ 2 h 454"/>
                <a:gd name="T2" fmla="*/ 112 w 112"/>
                <a:gd name="T3" fmla="*/ 2 h 454"/>
                <a:gd name="T4" fmla="*/ 0 w 112"/>
                <a:gd name="T5" fmla="*/ 0 h 454"/>
                <a:gd name="T6" fmla="*/ 0 w 112"/>
                <a:gd name="T7" fmla="*/ 0 h 454"/>
                <a:gd name="T8" fmla="*/ 10 w 112"/>
                <a:gd name="T9" fmla="*/ 124 h 454"/>
                <a:gd name="T10" fmla="*/ 16 w 112"/>
                <a:gd name="T11" fmla="*/ 242 h 454"/>
                <a:gd name="T12" fmla="*/ 20 w 112"/>
                <a:gd name="T13" fmla="*/ 352 h 454"/>
                <a:gd name="T14" fmla="*/ 22 w 112"/>
                <a:gd name="T15" fmla="*/ 452 h 454"/>
                <a:gd name="T16" fmla="*/ 112 w 112"/>
                <a:gd name="T17" fmla="*/ 454 h 454"/>
                <a:gd name="T18" fmla="*/ 112 w 112"/>
                <a:gd name="T19" fmla="*/ 2 h 454"/>
                <a:gd name="T20" fmla="*/ 112 w 112"/>
                <a:gd name="T21" fmla="*/ 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454">
                  <a:moveTo>
                    <a:pt x="112" y="2"/>
                  </a:moveTo>
                  <a:lnTo>
                    <a:pt x="112" y="2"/>
                  </a:lnTo>
                  <a:lnTo>
                    <a:pt x="0" y="0"/>
                  </a:lnTo>
                  <a:lnTo>
                    <a:pt x="0" y="0"/>
                  </a:lnTo>
                  <a:lnTo>
                    <a:pt x="10" y="124"/>
                  </a:lnTo>
                  <a:lnTo>
                    <a:pt x="16" y="242"/>
                  </a:lnTo>
                  <a:lnTo>
                    <a:pt x="20" y="352"/>
                  </a:lnTo>
                  <a:lnTo>
                    <a:pt x="22" y="452"/>
                  </a:lnTo>
                  <a:lnTo>
                    <a:pt x="112" y="454"/>
                  </a:lnTo>
                  <a:lnTo>
                    <a:pt x="112" y="2"/>
                  </a:lnTo>
                  <a:lnTo>
                    <a:pt x="112" y="2"/>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7" name="Freeform 47"/>
            <p:cNvSpPr>
              <a:spLocks/>
            </p:cNvSpPr>
            <p:nvPr/>
          </p:nvSpPr>
          <p:spPr bwMode="auto">
            <a:xfrm>
              <a:off x="5284788" y="1919288"/>
              <a:ext cx="593725" cy="704850"/>
            </a:xfrm>
            <a:custGeom>
              <a:avLst/>
              <a:gdLst>
                <a:gd name="T0" fmla="*/ 0 w 374"/>
                <a:gd name="T1" fmla="*/ 444 h 444"/>
                <a:gd name="T2" fmla="*/ 10 w 374"/>
                <a:gd name="T3" fmla="*/ 412 h 444"/>
                <a:gd name="T4" fmla="*/ 10 w 374"/>
                <a:gd name="T5" fmla="*/ 412 h 444"/>
                <a:gd name="T6" fmla="*/ 12 w 374"/>
                <a:gd name="T7" fmla="*/ 394 h 444"/>
                <a:gd name="T8" fmla="*/ 16 w 374"/>
                <a:gd name="T9" fmla="*/ 374 h 444"/>
                <a:gd name="T10" fmla="*/ 24 w 374"/>
                <a:gd name="T11" fmla="*/ 354 h 444"/>
                <a:gd name="T12" fmla="*/ 36 w 374"/>
                <a:gd name="T13" fmla="*/ 332 h 444"/>
                <a:gd name="T14" fmla="*/ 50 w 374"/>
                <a:gd name="T15" fmla="*/ 308 h 444"/>
                <a:gd name="T16" fmla="*/ 68 w 374"/>
                <a:gd name="T17" fmla="*/ 284 h 444"/>
                <a:gd name="T18" fmla="*/ 88 w 374"/>
                <a:gd name="T19" fmla="*/ 258 h 444"/>
                <a:gd name="T20" fmla="*/ 112 w 374"/>
                <a:gd name="T21" fmla="*/ 230 h 444"/>
                <a:gd name="T22" fmla="*/ 136 w 374"/>
                <a:gd name="T23" fmla="*/ 204 h 444"/>
                <a:gd name="T24" fmla="*/ 164 w 374"/>
                <a:gd name="T25" fmla="*/ 176 h 444"/>
                <a:gd name="T26" fmla="*/ 226 w 374"/>
                <a:gd name="T27" fmla="*/ 118 h 444"/>
                <a:gd name="T28" fmla="*/ 296 w 374"/>
                <a:gd name="T29" fmla="*/ 60 h 444"/>
                <a:gd name="T30" fmla="*/ 374 w 374"/>
                <a:gd name="T31" fmla="*/ 0 h 444"/>
                <a:gd name="T32" fmla="*/ 374 w 374"/>
                <a:gd name="T33" fmla="*/ 0 h 444"/>
                <a:gd name="T34" fmla="*/ 320 w 374"/>
                <a:gd name="T35" fmla="*/ 20 h 444"/>
                <a:gd name="T36" fmla="*/ 260 w 374"/>
                <a:gd name="T37" fmla="*/ 40 h 444"/>
                <a:gd name="T38" fmla="*/ 260 w 374"/>
                <a:gd name="T39" fmla="*/ 40 h 444"/>
                <a:gd name="T40" fmla="*/ 204 w 374"/>
                <a:gd name="T41" fmla="*/ 98 h 444"/>
                <a:gd name="T42" fmla="*/ 152 w 374"/>
                <a:gd name="T43" fmla="*/ 156 h 444"/>
                <a:gd name="T44" fmla="*/ 108 w 374"/>
                <a:gd name="T45" fmla="*/ 214 h 444"/>
                <a:gd name="T46" fmla="*/ 70 w 374"/>
                <a:gd name="T47" fmla="*/ 268 h 444"/>
                <a:gd name="T48" fmla="*/ 54 w 374"/>
                <a:gd name="T49" fmla="*/ 294 h 444"/>
                <a:gd name="T50" fmla="*/ 40 w 374"/>
                <a:gd name="T51" fmla="*/ 318 h 444"/>
                <a:gd name="T52" fmla="*/ 28 w 374"/>
                <a:gd name="T53" fmla="*/ 342 h 444"/>
                <a:gd name="T54" fmla="*/ 18 w 374"/>
                <a:gd name="T55" fmla="*/ 366 h 444"/>
                <a:gd name="T56" fmla="*/ 12 w 374"/>
                <a:gd name="T57" fmla="*/ 388 h 444"/>
                <a:gd name="T58" fmla="*/ 6 w 374"/>
                <a:gd name="T59" fmla="*/ 408 h 444"/>
                <a:gd name="T60" fmla="*/ 2 w 374"/>
                <a:gd name="T61" fmla="*/ 426 h 444"/>
                <a:gd name="T62" fmla="*/ 0 w 374"/>
                <a:gd name="T63" fmla="*/ 444 h 444"/>
                <a:gd name="T64" fmla="*/ 0 w 374"/>
                <a:gd name="T65"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444">
                  <a:moveTo>
                    <a:pt x="0" y="444"/>
                  </a:moveTo>
                  <a:lnTo>
                    <a:pt x="10" y="412"/>
                  </a:lnTo>
                  <a:lnTo>
                    <a:pt x="10" y="412"/>
                  </a:lnTo>
                  <a:lnTo>
                    <a:pt x="12" y="394"/>
                  </a:lnTo>
                  <a:lnTo>
                    <a:pt x="16" y="374"/>
                  </a:lnTo>
                  <a:lnTo>
                    <a:pt x="24" y="354"/>
                  </a:lnTo>
                  <a:lnTo>
                    <a:pt x="36" y="332"/>
                  </a:lnTo>
                  <a:lnTo>
                    <a:pt x="50" y="308"/>
                  </a:lnTo>
                  <a:lnTo>
                    <a:pt x="68" y="284"/>
                  </a:lnTo>
                  <a:lnTo>
                    <a:pt x="88" y="258"/>
                  </a:lnTo>
                  <a:lnTo>
                    <a:pt x="112" y="230"/>
                  </a:lnTo>
                  <a:lnTo>
                    <a:pt x="136" y="204"/>
                  </a:lnTo>
                  <a:lnTo>
                    <a:pt x="164" y="176"/>
                  </a:lnTo>
                  <a:lnTo>
                    <a:pt x="226" y="118"/>
                  </a:lnTo>
                  <a:lnTo>
                    <a:pt x="296" y="60"/>
                  </a:lnTo>
                  <a:lnTo>
                    <a:pt x="374" y="0"/>
                  </a:lnTo>
                  <a:lnTo>
                    <a:pt x="374" y="0"/>
                  </a:lnTo>
                  <a:lnTo>
                    <a:pt x="320" y="20"/>
                  </a:lnTo>
                  <a:lnTo>
                    <a:pt x="260" y="40"/>
                  </a:lnTo>
                  <a:lnTo>
                    <a:pt x="260" y="40"/>
                  </a:lnTo>
                  <a:lnTo>
                    <a:pt x="204" y="98"/>
                  </a:lnTo>
                  <a:lnTo>
                    <a:pt x="152" y="156"/>
                  </a:lnTo>
                  <a:lnTo>
                    <a:pt x="108" y="214"/>
                  </a:lnTo>
                  <a:lnTo>
                    <a:pt x="70" y="268"/>
                  </a:lnTo>
                  <a:lnTo>
                    <a:pt x="54" y="294"/>
                  </a:lnTo>
                  <a:lnTo>
                    <a:pt x="40" y="318"/>
                  </a:lnTo>
                  <a:lnTo>
                    <a:pt x="28" y="342"/>
                  </a:lnTo>
                  <a:lnTo>
                    <a:pt x="18" y="366"/>
                  </a:lnTo>
                  <a:lnTo>
                    <a:pt x="12" y="388"/>
                  </a:lnTo>
                  <a:lnTo>
                    <a:pt x="6" y="408"/>
                  </a:lnTo>
                  <a:lnTo>
                    <a:pt x="2" y="426"/>
                  </a:lnTo>
                  <a:lnTo>
                    <a:pt x="0" y="444"/>
                  </a:lnTo>
                  <a:lnTo>
                    <a:pt x="0" y="444"/>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8" name="Freeform 48"/>
            <p:cNvSpPr>
              <a:spLocks/>
            </p:cNvSpPr>
            <p:nvPr/>
          </p:nvSpPr>
          <p:spPr bwMode="auto">
            <a:xfrm>
              <a:off x="5243513" y="1982788"/>
              <a:ext cx="454025" cy="695325"/>
            </a:xfrm>
            <a:custGeom>
              <a:avLst/>
              <a:gdLst>
                <a:gd name="T0" fmla="*/ 286 w 286"/>
                <a:gd name="T1" fmla="*/ 0 h 438"/>
                <a:gd name="T2" fmla="*/ 286 w 286"/>
                <a:gd name="T3" fmla="*/ 0 h 438"/>
                <a:gd name="T4" fmla="*/ 242 w 286"/>
                <a:gd name="T5" fmla="*/ 12 h 438"/>
                <a:gd name="T6" fmla="*/ 194 w 286"/>
                <a:gd name="T7" fmla="*/ 24 h 438"/>
                <a:gd name="T8" fmla="*/ 194 w 286"/>
                <a:gd name="T9" fmla="*/ 24 h 438"/>
                <a:gd name="T10" fmla="*/ 152 w 286"/>
                <a:gd name="T11" fmla="*/ 84 h 438"/>
                <a:gd name="T12" fmla="*/ 112 w 286"/>
                <a:gd name="T13" fmla="*/ 144 h 438"/>
                <a:gd name="T14" fmla="*/ 80 w 286"/>
                <a:gd name="T15" fmla="*/ 200 h 438"/>
                <a:gd name="T16" fmla="*/ 52 w 286"/>
                <a:gd name="T17" fmla="*/ 254 h 438"/>
                <a:gd name="T18" fmla="*/ 30 w 286"/>
                <a:gd name="T19" fmla="*/ 306 h 438"/>
                <a:gd name="T20" fmla="*/ 14 w 286"/>
                <a:gd name="T21" fmla="*/ 354 h 438"/>
                <a:gd name="T22" fmla="*/ 8 w 286"/>
                <a:gd name="T23" fmla="*/ 376 h 438"/>
                <a:gd name="T24" fmla="*/ 4 w 286"/>
                <a:gd name="T25" fmla="*/ 398 h 438"/>
                <a:gd name="T26" fmla="*/ 2 w 286"/>
                <a:gd name="T27" fmla="*/ 418 h 438"/>
                <a:gd name="T28" fmla="*/ 0 w 286"/>
                <a:gd name="T29" fmla="*/ 438 h 438"/>
                <a:gd name="T30" fmla="*/ 26 w 286"/>
                <a:gd name="T31" fmla="*/ 404 h 438"/>
                <a:gd name="T32" fmla="*/ 26 w 286"/>
                <a:gd name="T33" fmla="*/ 404 h 438"/>
                <a:gd name="T34" fmla="*/ 28 w 286"/>
                <a:gd name="T35" fmla="*/ 386 h 438"/>
                <a:gd name="T36" fmla="*/ 32 w 286"/>
                <a:gd name="T37" fmla="*/ 368 h 438"/>
                <a:gd name="T38" fmla="*/ 38 w 286"/>
                <a:gd name="T39" fmla="*/ 346 h 438"/>
                <a:gd name="T40" fmla="*/ 44 w 286"/>
                <a:gd name="T41" fmla="*/ 326 h 438"/>
                <a:gd name="T42" fmla="*/ 54 w 286"/>
                <a:gd name="T43" fmla="*/ 302 h 438"/>
                <a:gd name="T44" fmla="*/ 66 w 286"/>
                <a:gd name="T45" fmla="*/ 278 h 438"/>
                <a:gd name="T46" fmla="*/ 80 w 286"/>
                <a:gd name="T47" fmla="*/ 252 h 438"/>
                <a:gd name="T48" fmla="*/ 96 w 286"/>
                <a:gd name="T49" fmla="*/ 228 h 438"/>
                <a:gd name="T50" fmla="*/ 134 w 286"/>
                <a:gd name="T51" fmla="*/ 174 h 438"/>
                <a:gd name="T52" fmla="*/ 178 w 286"/>
                <a:gd name="T53" fmla="*/ 116 h 438"/>
                <a:gd name="T54" fmla="*/ 230 w 286"/>
                <a:gd name="T55" fmla="*/ 58 h 438"/>
                <a:gd name="T56" fmla="*/ 286 w 286"/>
                <a:gd name="T57" fmla="*/ 0 h 438"/>
                <a:gd name="T58" fmla="*/ 286 w 286"/>
                <a:gd name="T59"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6" h="438">
                  <a:moveTo>
                    <a:pt x="286" y="0"/>
                  </a:moveTo>
                  <a:lnTo>
                    <a:pt x="286" y="0"/>
                  </a:lnTo>
                  <a:lnTo>
                    <a:pt x="242" y="12"/>
                  </a:lnTo>
                  <a:lnTo>
                    <a:pt x="194" y="24"/>
                  </a:lnTo>
                  <a:lnTo>
                    <a:pt x="194" y="24"/>
                  </a:lnTo>
                  <a:lnTo>
                    <a:pt x="152" y="84"/>
                  </a:lnTo>
                  <a:lnTo>
                    <a:pt x="112" y="144"/>
                  </a:lnTo>
                  <a:lnTo>
                    <a:pt x="80" y="200"/>
                  </a:lnTo>
                  <a:lnTo>
                    <a:pt x="52" y="254"/>
                  </a:lnTo>
                  <a:lnTo>
                    <a:pt x="30" y="306"/>
                  </a:lnTo>
                  <a:lnTo>
                    <a:pt x="14" y="354"/>
                  </a:lnTo>
                  <a:lnTo>
                    <a:pt x="8" y="376"/>
                  </a:lnTo>
                  <a:lnTo>
                    <a:pt x="4" y="398"/>
                  </a:lnTo>
                  <a:lnTo>
                    <a:pt x="2" y="418"/>
                  </a:lnTo>
                  <a:lnTo>
                    <a:pt x="0" y="438"/>
                  </a:lnTo>
                  <a:lnTo>
                    <a:pt x="26" y="404"/>
                  </a:lnTo>
                  <a:lnTo>
                    <a:pt x="26" y="404"/>
                  </a:lnTo>
                  <a:lnTo>
                    <a:pt x="28" y="386"/>
                  </a:lnTo>
                  <a:lnTo>
                    <a:pt x="32" y="368"/>
                  </a:lnTo>
                  <a:lnTo>
                    <a:pt x="38" y="346"/>
                  </a:lnTo>
                  <a:lnTo>
                    <a:pt x="44" y="326"/>
                  </a:lnTo>
                  <a:lnTo>
                    <a:pt x="54" y="302"/>
                  </a:lnTo>
                  <a:lnTo>
                    <a:pt x="66" y="278"/>
                  </a:lnTo>
                  <a:lnTo>
                    <a:pt x="80" y="252"/>
                  </a:lnTo>
                  <a:lnTo>
                    <a:pt x="96" y="228"/>
                  </a:lnTo>
                  <a:lnTo>
                    <a:pt x="134" y="174"/>
                  </a:lnTo>
                  <a:lnTo>
                    <a:pt x="178" y="116"/>
                  </a:lnTo>
                  <a:lnTo>
                    <a:pt x="230" y="58"/>
                  </a:lnTo>
                  <a:lnTo>
                    <a:pt x="286" y="0"/>
                  </a:lnTo>
                  <a:lnTo>
                    <a:pt x="28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9" name="Freeform 49"/>
            <p:cNvSpPr>
              <a:spLocks/>
            </p:cNvSpPr>
            <p:nvPr/>
          </p:nvSpPr>
          <p:spPr bwMode="auto">
            <a:xfrm>
              <a:off x="5176838" y="2020888"/>
              <a:ext cx="374650" cy="704850"/>
            </a:xfrm>
            <a:custGeom>
              <a:avLst/>
              <a:gdLst>
                <a:gd name="T0" fmla="*/ 146 w 236"/>
                <a:gd name="T1" fmla="*/ 20 h 444"/>
                <a:gd name="T2" fmla="*/ 146 w 236"/>
                <a:gd name="T3" fmla="*/ 20 h 444"/>
                <a:gd name="T4" fmla="*/ 112 w 236"/>
                <a:gd name="T5" fmla="*/ 82 h 444"/>
                <a:gd name="T6" fmla="*/ 84 w 236"/>
                <a:gd name="T7" fmla="*/ 140 h 444"/>
                <a:gd name="T8" fmla="*/ 58 w 236"/>
                <a:gd name="T9" fmla="*/ 198 h 444"/>
                <a:gd name="T10" fmla="*/ 38 w 236"/>
                <a:gd name="T11" fmla="*/ 254 h 444"/>
                <a:gd name="T12" fmla="*/ 22 w 236"/>
                <a:gd name="T13" fmla="*/ 306 h 444"/>
                <a:gd name="T14" fmla="*/ 10 w 236"/>
                <a:gd name="T15" fmla="*/ 356 h 444"/>
                <a:gd name="T16" fmla="*/ 2 w 236"/>
                <a:gd name="T17" fmla="*/ 402 h 444"/>
                <a:gd name="T18" fmla="*/ 0 w 236"/>
                <a:gd name="T19" fmla="*/ 444 h 444"/>
                <a:gd name="T20" fmla="*/ 42 w 236"/>
                <a:gd name="T21" fmla="*/ 414 h 444"/>
                <a:gd name="T22" fmla="*/ 42 w 236"/>
                <a:gd name="T23" fmla="*/ 414 h 444"/>
                <a:gd name="T24" fmla="*/ 44 w 236"/>
                <a:gd name="T25" fmla="*/ 394 h 444"/>
                <a:gd name="T26" fmla="*/ 46 w 236"/>
                <a:gd name="T27" fmla="*/ 374 h 444"/>
                <a:gd name="T28" fmla="*/ 50 w 236"/>
                <a:gd name="T29" fmla="*/ 352 h 444"/>
                <a:gd name="T30" fmla="*/ 56 w 236"/>
                <a:gd name="T31" fmla="*/ 330 h 444"/>
                <a:gd name="T32" fmla="*/ 72 w 236"/>
                <a:gd name="T33" fmla="*/ 282 h 444"/>
                <a:gd name="T34" fmla="*/ 94 w 236"/>
                <a:gd name="T35" fmla="*/ 230 h 444"/>
                <a:gd name="T36" fmla="*/ 122 w 236"/>
                <a:gd name="T37" fmla="*/ 176 h 444"/>
                <a:gd name="T38" fmla="*/ 154 w 236"/>
                <a:gd name="T39" fmla="*/ 120 h 444"/>
                <a:gd name="T40" fmla="*/ 194 w 236"/>
                <a:gd name="T41" fmla="*/ 60 h 444"/>
                <a:gd name="T42" fmla="*/ 236 w 236"/>
                <a:gd name="T43" fmla="*/ 0 h 444"/>
                <a:gd name="T44" fmla="*/ 236 w 236"/>
                <a:gd name="T45" fmla="*/ 0 h 444"/>
                <a:gd name="T46" fmla="*/ 146 w 236"/>
                <a:gd name="T47" fmla="*/ 20 h 444"/>
                <a:gd name="T48" fmla="*/ 146 w 236"/>
                <a:gd name="T49" fmla="*/ 2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444">
                  <a:moveTo>
                    <a:pt x="146" y="20"/>
                  </a:moveTo>
                  <a:lnTo>
                    <a:pt x="146" y="20"/>
                  </a:lnTo>
                  <a:lnTo>
                    <a:pt x="112" y="82"/>
                  </a:lnTo>
                  <a:lnTo>
                    <a:pt x="84" y="140"/>
                  </a:lnTo>
                  <a:lnTo>
                    <a:pt x="58" y="198"/>
                  </a:lnTo>
                  <a:lnTo>
                    <a:pt x="38" y="254"/>
                  </a:lnTo>
                  <a:lnTo>
                    <a:pt x="22" y="306"/>
                  </a:lnTo>
                  <a:lnTo>
                    <a:pt x="10" y="356"/>
                  </a:lnTo>
                  <a:lnTo>
                    <a:pt x="2" y="402"/>
                  </a:lnTo>
                  <a:lnTo>
                    <a:pt x="0" y="444"/>
                  </a:lnTo>
                  <a:lnTo>
                    <a:pt x="42" y="414"/>
                  </a:lnTo>
                  <a:lnTo>
                    <a:pt x="42" y="414"/>
                  </a:lnTo>
                  <a:lnTo>
                    <a:pt x="44" y="394"/>
                  </a:lnTo>
                  <a:lnTo>
                    <a:pt x="46" y="374"/>
                  </a:lnTo>
                  <a:lnTo>
                    <a:pt x="50" y="352"/>
                  </a:lnTo>
                  <a:lnTo>
                    <a:pt x="56" y="330"/>
                  </a:lnTo>
                  <a:lnTo>
                    <a:pt x="72" y="282"/>
                  </a:lnTo>
                  <a:lnTo>
                    <a:pt x="94" y="230"/>
                  </a:lnTo>
                  <a:lnTo>
                    <a:pt x="122" y="176"/>
                  </a:lnTo>
                  <a:lnTo>
                    <a:pt x="154" y="120"/>
                  </a:lnTo>
                  <a:lnTo>
                    <a:pt x="194" y="60"/>
                  </a:lnTo>
                  <a:lnTo>
                    <a:pt x="236" y="0"/>
                  </a:lnTo>
                  <a:lnTo>
                    <a:pt x="236" y="0"/>
                  </a:lnTo>
                  <a:lnTo>
                    <a:pt x="146" y="20"/>
                  </a:lnTo>
                  <a:lnTo>
                    <a:pt x="146" y="2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0" name="Freeform 50"/>
            <p:cNvSpPr>
              <a:spLocks/>
            </p:cNvSpPr>
            <p:nvPr/>
          </p:nvSpPr>
          <p:spPr bwMode="auto">
            <a:xfrm>
              <a:off x="5087938" y="2052638"/>
              <a:ext cx="320675" cy="714375"/>
            </a:xfrm>
            <a:custGeom>
              <a:avLst/>
              <a:gdLst>
                <a:gd name="T0" fmla="*/ 106 w 202"/>
                <a:gd name="T1" fmla="*/ 16 h 450"/>
                <a:gd name="T2" fmla="*/ 106 w 202"/>
                <a:gd name="T3" fmla="*/ 16 h 450"/>
                <a:gd name="T4" fmla="*/ 82 w 202"/>
                <a:gd name="T5" fmla="*/ 78 h 450"/>
                <a:gd name="T6" fmla="*/ 60 w 202"/>
                <a:gd name="T7" fmla="*/ 138 h 450"/>
                <a:gd name="T8" fmla="*/ 42 w 202"/>
                <a:gd name="T9" fmla="*/ 198 h 450"/>
                <a:gd name="T10" fmla="*/ 26 w 202"/>
                <a:gd name="T11" fmla="*/ 254 h 450"/>
                <a:gd name="T12" fmla="*/ 14 w 202"/>
                <a:gd name="T13" fmla="*/ 308 h 450"/>
                <a:gd name="T14" fmla="*/ 6 w 202"/>
                <a:gd name="T15" fmla="*/ 358 h 450"/>
                <a:gd name="T16" fmla="*/ 2 w 202"/>
                <a:gd name="T17" fmla="*/ 406 h 450"/>
                <a:gd name="T18" fmla="*/ 0 w 202"/>
                <a:gd name="T19" fmla="*/ 450 h 450"/>
                <a:gd name="T20" fmla="*/ 56 w 202"/>
                <a:gd name="T21" fmla="*/ 424 h 450"/>
                <a:gd name="T22" fmla="*/ 56 w 202"/>
                <a:gd name="T23" fmla="*/ 424 h 450"/>
                <a:gd name="T24" fmla="*/ 58 w 202"/>
                <a:gd name="T25" fmla="*/ 382 h 450"/>
                <a:gd name="T26" fmla="*/ 66 w 202"/>
                <a:gd name="T27" fmla="*/ 336 h 450"/>
                <a:gd name="T28" fmla="*/ 78 w 202"/>
                <a:gd name="T29" fmla="*/ 286 h 450"/>
                <a:gd name="T30" fmla="*/ 94 w 202"/>
                <a:gd name="T31" fmla="*/ 234 h 450"/>
                <a:gd name="T32" fmla="*/ 114 w 202"/>
                <a:gd name="T33" fmla="*/ 178 h 450"/>
                <a:gd name="T34" fmla="*/ 140 w 202"/>
                <a:gd name="T35" fmla="*/ 120 h 450"/>
                <a:gd name="T36" fmla="*/ 168 w 202"/>
                <a:gd name="T37" fmla="*/ 62 h 450"/>
                <a:gd name="T38" fmla="*/ 202 w 202"/>
                <a:gd name="T39" fmla="*/ 0 h 450"/>
                <a:gd name="T40" fmla="*/ 202 w 202"/>
                <a:gd name="T41" fmla="*/ 0 h 450"/>
                <a:gd name="T42" fmla="*/ 106 w 202"/>
                <a:gd name="T43" fmla="*/ 16 h 450"/>
                <a:gd name="T44" fmla="*/ 106 w 202"/>
                <a:gd name="T45" fmla="*/ 1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450">
                  <a:moveTo>
                    <a:pt x="106" y="16"/>
                  </a:moveTo>
                  <a:lnTo>
                    <a:pt x="106" y="16"/>
                  </a:lnTo>
                  <a:lnTo>
                    <a:pt x="82" y="78"/>
                  </a:lnTo>
                  <a:lnTo>
                    <a:pt x="60" y="138"/>
                  </a:lnTo>
                  <a:lnTo>
                    <a:pt x="42" y="198"/>
                  </a:lnTo>
                  <a:lnTo>
                    <a:pt x="26" y="254"/>
                  </a:lnTo>
                  <a:lnTo>
                    <a:pt x="14" y="308"/>
                  </a:lnTo>
                  <a:lnTo>
                    <a:pt x="6" y="358"/>
                  </a:lnTo>
                  <a:lnTo>
                    <a:pt x="2" y="406"/>
                  </a:lnTo>
                  <a:lnTo>
                    <a:pt x="0" y="450"/>
                  </a:lnTo>
                  <a:lnTo>
                    <a:pt x="56" y="424"/>
                  </a:lnTo>
                  <a:lnTo>
                    <a:pt x="56" y="424"/>
                  </a:lnTo>
                  <a:lnTo>
                    <a:pt x="58" y="382"/>
                  </a:lnTo>
                  <a:lnTo>
                    <a:pt x="66" y="336"/>
                  </a:lnTo>
                  <a:lnTo>
                    <a:pt x="78" y="286"/>
                  </a:lnTo>
                  <a:lnTo>
                    <a:pt x="94" y="234"/>
                  </a:lnTo>
                  <a:lnTo>
                    <a:pt x="114" y="178"/>
                  </a:lnTo>
                  <a:lnTo>
                    <a:pt x="140" y="120"/>
                  </a:lnTo>
                  <a:lnTo>
                    <a:pt x="168" y="62"/>
                  </a:lnTo>
                  <a:lnTo>
                    <a:pt x="202" y="0"/>
                  </a:lnTo>
                  <a:lnTo>
                    <a:pt x="202" y="0"/>
                  </a:lnTo>
                  <a:lnTo>
                    <a:pt x="106" y="16"/>
                  </a:lnTo>
                  <a:lnTo>
                    <a:pt x="106" y="16"/>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1" name="Freeform 51"/>
            <p:cNvSpPr>
              <a:spLocks/>
            </p:cNvSpPr>
            <p:nvPr/>
          </p:nvSpPr>
          <p:spPr bwMode="auto">
            <a:xfrm>
              <a:off x="4976813" y="2078038"/>
              <a:ext cx="279400" cy="723900"/>
            </a:xfrm>
            <a:custGeom>
              <a:avLst/>
              <a:gdLst>
                <a:gd name="T0" fmla="*/ 74 w 176"/>
                <a:gd name="T1" fmla="*/ 14 h 456"/>
                <a:gd name="T2" fmla="*/ 74 w 176"/>
                <a:gd name="T3" fmla="*/ 14 h 456"/>
                <a:gd name="T4" fmla="*/ 58 w 176"/>
                <a:gd name="T5" fmla="*/ 76 h 456"/>
                <a:gd name="T6" fmla="*/ 42 w 176"/>
                <a:gd name="T7" fmla="*/ 138 h 456"/>
                <a:gd name="T8" fmla="*/ 30 w 176"/>
                <a:gd name="T9" fmla="*/ 196 h 456"/>
                <a:gd name="T10" fmla="*/ 18 w 176"/>
                <a:gd name="T11" fmla="*/ 254 h 456"/>
                <a:gd name="T12" fmla="*/ 10 w 176"/>
                <a:gd name="T13" fmla="*/ 308 h 456"/>
                <a:gd name="T14" fmla="*/ 4 w 176"/>
                <a:gd name="T15" fmla="*/ 360 h 456"/>
                <a:gd name="T16" fmla="*/ 2 w 176"/>
                <a:gd name="T17" fmla="*/ 410 h 456"/>
                <a:gd name="T18" fmla="*/ 0 w 176"/>
                <a:gd name="T19" fmla="*/ 456 h 456"/>
                <a:gd name="T20" fmla="*/ 70 w 176"/>
                <a:gd name="T21" fmla="*/ 434 h 456"/>
                <a:gd name="T22" fmla="*/ 70 w 176"/>
                <a:gd name="T23" fmla="*/ 434 h 456"/>
                <a:gd name="T24" fmla="*/ 72 w 176"/>
                <a:gd name="T25" fmla="*/ 390 h 456"/>
                <a:gd name="T26" fmla="*/ 76 w 176"/>
                <a:gd name="T27" fmla="*/ 342 h 456"/>
                <a:gd name="T28" fmla="*/ 84 w 176"/>
                <a:gd name="T29" fmla="*/ 292 h 456"/>
                <a:gd name="T30" fmla="*/ 96 w 176"/>
                <a:gd name="T31" fmla="*/ 238 h 456"/>
                <a:gd name="T32" fmla="*/ 112 w 176"/>
                <a:gd name="T33" fmla="*/ 182 h 456"/>
                <a:gd name="T34" fmla="*/ 130 w 176"/>
                <a:gd name="T35" fmla="*/ 122 h 456"/>
                <a:gd name="T36" fmla="*/ 152 w 176"/>
                <a:gd name="T37" fmla="*/ 62 h 456"/>
                <a:gd name="T38" fmla="*/ 176 w 176"/>
                <a:gd name="T39" fmla="*/ 0 h 456"/>
                <a:gd name="T40" fmla="*/ 176 w 176"/>
                <a:gd name="T41" fmla="*/ 0 h 456"/>
                <a:gd name="T42" fmla="*/ 74 w 176"/>
                <a:gd name="T43" fmla="*/ 14 h 456"/>
                <a:gd name="T44" fmla="*/ 74 w 176"/>
                <a:gd name="T45" fmla="*/ 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456">
                  <a:moveTo>
                    <a:pt x="74" y="14"/>
                  </a:moveTo>
                  <a:lnTo>
                    <a:pt x="74" y="14"/>
                  </a:lnTo>
                  <a:lnTo>
                    <a:pt x="58" y="76"/>
                  </a:lnTo>
                  <a:lnTo>
                    <a:pt x="42" y="138"/>
                  </a:lnTo>
                  <a:lnTo>
                    <a:pt x="30" y="196"/>
                  </a:lnTo>
                  <a:lnTo>
                    <a:pt x="18" y="254"/>
                  </a:lnTo>
                  <a:lnTo>
                    <a:pt x="10" y="308"/>
                  </a:lnTo>
                  <a:lnTo>
                    <a:pt x="4" y="360"/>
                  </a:lnTo>
                  <a:lnTo>
                    <a:pt x="2" y="410"/>
                  </a:lnTo>
                  <a:lnTo>
                    <a:pt x="0" y="456"/>
                  </a:lnTo>
                  <a:lnTo>
                    <a:pt x="70" y="434"/>
                  </a:lnTo>
                  <a:lnTo>
                    <a:pt x="70" y="434"/>
                  </a:lnTo>
                  <a:lnTo>
                    <a:pt x="72" y="390"/>
                  </a:lnTo>
                  <a:lnTo>
                    <a:pt x="76" y="342"/>
                  </a:lnTo>
                  <a:lnTo>
                    <a:pt x="84" y="292"/>
                  </a:lnTo>
                  <a:lnTo>
                    <a:pt x="96" y="238"/>
                  </a:lnTo>
                  <a:lnTo>
                    <a:pt x="112" y="182"/>
                  </a:lnTo>
                  <a:lnTo>
                    <a:pt x="130" y="122"/>
                  </a:lnTo>
                  <a:lnTo>
                    <a:pt x="152" y="62"/>
                  </a:lnTo>
                  <a:lnTo>
                    <a:pt x="176" y="0"/>
                  </a:lnTo>
                  <a:lnTo>
                    <a:pt x="176" y="0"/>
                  </a:lnTo>
                  <a:lnTo>
                    <a:pt x="74" y="14"/>
                  </a:lnTo>
                  <a:lnTo>
                    <a:pt x="74" y="14"/>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2" name="Freeform 52"/>
            <p:cNvSpPr>
              <a:spLocks/>
            </p:cNvSpPr>
            <p:nvPr/>
          </p:nvSpPr>
          <p:spPr bwMode="auto">
            <a:xfrm>
              <a:off x="4849813" y="2100263"/>
              <a:ext cx="244475" cy="727075"/>
            </a:xfrm>
            <a:custGeom>
              <a:avLst/>
              <a:gdLst>
                <a:gd name="T0" fmla="*/ 48 w 154"/>
                <a:gd name="T1" fmla="*/ 10 h 458"/>
                <a:gd name="T2" fmla="*/ 48 w 154"/>
                <a:gd name="T3" fmla="*/ 10 h 458"/>
                <a:gd name="T4" fmla="*/ 28 w 154"/>
                <a:gd name="T5" fmla="*/ 132 h 458"/>
                <a:gd name="T6" fmla="*/ 28 w 154"/>
                <a:gd name="T7" fmla="*/ 132 h 458"/>
                <a:gd name="T8" fmla="*/ 18 w 154"/>
                <a:gd name="T9" fmla="*/ 204 h 458"/>
                <a:gd name="T10" fmla="*/ 18 w 154"/>
                <a:gd name="T11" fmla="*/ 204 h 458"/>
                <a:gd name="T12" fmla="*/ 10 w 154"/>
                <a:gd name="T13" fmla="*/ 272 h 458"/>
                <a:gd name="T14" fmla="*/ 10 w 154"/>
                <a:gd name="T15" fmla="*/ 272 h 458"/>
                <a:gd name="T16" fmla="*/ 8 w 154"/>
                <a:gd name="T17" fmla="*/ 296 h 458"/>
                <a:gd name="T18" fmla="*/ 8 w 154"/>
                <a:gd name="T19" fmla="*/ 296 h 458"/>
                <a:gd name="T20" fmla="*/ 4 w 154"/>
                <a:gd name="T21" fmla="*/ 360 h 458"/>
                <a:gd name="T22" fmla="*/ 4 w 154"/>
                <a:gd name="T23" fmla="*/ 360 h 458"/>
                <a:gd name="T24" fmla="*/ 2 w 154"/>
                <a:gd name="T25" fmla="*/ 400 h 458"/>
                <a:gd name="T26" fmla="*/ 2 w 154"/>
                <a:gd name="T27" fmla="*/ 400 h 458"/>
                <a:gd name="T28" fmla="*/ 0 w 154"/>
                <a:gd name="T29" fmla="*/ 458 h 458"/>
                <a:gd name="T30" fmla="*/ 80 w 154"/>
                <a:gd name="T31" fmla="*/ 442 h 458"/>
                <a:gd name="T32" fmla="*/ 80 w 154"/>
                <a:gd name="T33" fmla="*/ 442 h 458"/>
                <a:gd name="T34" fmla="*/ 82 w 154"/>
                <a:gd name="T35" fmla="*/ 396 h 458"/>
                <a:gd name="T36" fmla="*/ 84 w 154"/>
                <a:gd name="T37" fmla="*/ 346 h 458"/>
                <a:gd name="T38" fmla="*/ 90 w 154"/>
                <a:gd name="T39" fmla="*/ 294 h 458"/>
                <a:gd name="T40" fmla="*/ 98 w 154"/>
                <a:gd name="T41" fmla="*/ 240 h 458"/>
                <a:gd name="T42" fmla="*/ 110 w 154"/>
                <a:gd name="T43" fmla="*/ 182 h 458"/>
                <a:gd name="T44" fmla="*/ 122 w 154"/>
                <a:gd name="T45" fmla="*/ 124 h 458"/>
                <a:gd name="T46" fmla="*/ 138 w 154"/>
                <a:gd name="T47" fmla="*/ 62 h 458"/>
                <a:gd name="T48" fmla="*/ 154 w 154"/>
                <a:gd name="T49" fmla="*/ 0 h 458"/>
                <a:gd name="T50" fmla="*/ 154 w 154"/>
                <a:gd name="T51" fmla="*/ 0 h 458"/>
                <a:gd name="T52" fmla="*/ 48 w 154"/>
                <a:gd name="T53" fmla="*/ 10 h 458"/>
                <a:gd name="T54" fmla="*/ 48 w 154"/>
                <a:gd name="T55" fmla="*/ 1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458">
                  <a:moveTo>
                    <a:pt x="48" y="10"/>
                  </a:moveTo>
                  <a:lnTo>
                    <a:pt x="48" y="10"/>
                  </a:lnTo>
                  <a:lnTo>
                    <a:pt x="28" y="132"/>
                  </a:lnTo>
                  <a:lnTo>
                    <a:pt x="28" y="132"/>
                  </a:lnTo>
                  <a:lnTo>
                    <a:pt x="18" y="204"/>
                  </a:lnTo>
                  <a:lnTo>
                    <a:pt x="18" y="204"/>
                  </a:lnTo>
                  <a:lnTo>
                    <a:pt x="10" y="272"/>
                  </a:lnTo>
                  <a:lnTo>
                    <a:pt x="10" y="272"/>
                  </a:lnTo>
                  <a:lnTo>
                    <a:pt x="8" y="296"/>
                  </a:lnTo>
                  <a:lnTo>
                    <a:pt x="8" y="296"/>
                  </a:lnTo>
                  <a:lnTo>
                    <a:pt x="4" y="360"/>
                  </a:lnTo>
                  <a:lnTo>
                    <a:pt x="4" y="360"/>
                  </a:lnTo>
                  <a:lnTo>
                    <a:pt x="2" y="400"/>
                  </a:lnTo>
                  <a:lnTo>
                    <a:pt x="2" y="400"/>
                  </a:lnTo>
                  <a:lnTo>
                    <a:pt x="0" y="458"/>
                  </a:lnTo>
                  <a:lnTo>
                    <a:pt x="80" y="442"/>
                  </a:lnTo>
                  <a:lnTo>
                    <a:pt x="80" y="442"/>
                  </a:lnTo>
                  <a:lnTo>
                    <a:pt x="82" y="396"/>
                  </a:lnTo>
                  <a:lnTo>
                    <a:pt x="84" y="346"/>
                  </a:lnTo>
                  <a:lnTo>
                    <a:pt x="90" y="294"/>
                  </a:lnTo>
                  <a:lnTo>
                    <a:pt x="98" y="240"/>
                  </a:lnTo>
                  <a:lnTo>
                    <a:pt x="110" y="182"/>
                  </a:lnTo>
                  <a:lnTo>
                    <a:pt x="122" y="124"/>
                  </a:lnTo>
                  <a:lnTo>
                    <a:pt x="138" y="62"/>
                  </a:lnTo>
                  <a:lnTo>
                    <a:pt x="154" y="0"/>
                  </a:lnTo>
                  <a:lnTo>
                    <a:pt x="154" y="0"/>
                  </a:lnTo>
                  <a:lnTo>
                    <a:pt x="48" y="10"/>
                  </a:lnTo>
                  <a:lnTo>
                    <a:pt x="48" y="1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3" name="Freeform 53"/>
            <p:cNvSpPr>
              <a:spLocks/>
            </p:cNvSpPr>
            <p:nvPr/>
          </p:nvSpPr>
          <p:spPr bwMode="auto">
            <a:xfrm>
              <a:off x="4713288" y="2116138"/>
              <a:ext cx="212725" cy="727075"/>
            </a:xfrm>
            <a:custGeom>
              <a:avLst/>
              <a:gdLst>
                <a:gd name="T0" fmla="*/ 90 w 134"/>
                <a:gd name="T1" fmla="*/ 350 h 458"/>
                <a:gd name="T2" fmla="*/ 90 w 134"/>
                <a:gd name="T3" fmla="*/ 350 h 458"/>
                <a:gd name="T4" fmla="*/ 94 w 134"/>
                <a:gd name="T5" fmla="*/ 286 h 458"/>
                <a:gd name="T6" fmla="*/ 94 w 134"/>
                <a:gd name="T7" fmla="*/ 286 h 458"/>
                <a:gd name="T8" fmla="*/ 96 w 134"/>
                <a:gd name="T9" fmla="*/ 262 h 458"/>
                <a:gd name="T10" fmla="*/ 96 w 134"/>
                <a:gd name="T11" fmla="*/ 262 h 458"/>
                <a:gd name="T12" fmla="*/ 104 w 134"/>
                <a:gd name="T13" fmla="*/ 194 h 458"/>
                <a:gd name="T14" fmla="*/ 104 w 134"/>
                <a:gd name="T15" fmla="*/ 194 h 458"/>
                <a:gd name="T16" fmla="*/ 114 w 134"/>
                <a:gd name="T17" fmla="*/ 122 h 458"/>
                <a:gd name="T18" fmla="*/ 114 w 134"/>
                <a:gd name="T19" fmla="*/ 122 h 458"/>
                <a:gd name="T20" fmla="*/ 134 w 134"/>
                <a:gd name="T21" fmla="*/ 0 h 458"/>
                <a:gd name="T22" fmla="*/ 134 w 134"/>
                <a:gd name="T23" fmla="*/ 0 h 458"/>
                <a:gd name="T24" fmla="*/ 24 w 134"/>
                <a:gd name="T25" fmla="*/ 6 h 458"/>
                <a:gd name="T26" fmla="*/ 24 w 134"/>
                <a:gd name="T27" fmla="*/ 6 h 458"/>
                <a:gd name="T28" fmla="*/ 14 w 134"/>
                <a:gd name="T29" fmla="*/ 130 h 458"/>
                <a:gd name="T30" fmla="*/ 6 w 134"/>
                <a:gd name="T31" fmla="*/ 248 h 458"/>
                <a:gd name="T32" fmla="*/ 2 w 134"/>
                <a:gd name="T33" fmla="*/ 358 h 458"/>
                <a:gd name="T34" fmla="*/ 0 w 134"/>
                <a:gd name="T35" fmla="*/ 458 h 458"/>
                <a:gd name="T36" fmla="*/ 86 w 134"/>
                <a:gd name="T37" fmla="*/ 448 h 458"/>
                <a:gd name="T38" fmla="*/ 86 w 134"/>
                <a:gd name="T39" fmla="*/ 448 h 458"/>
                <a:gd name="T40" fmla="*/ 88 w 134"/>
                <a:gd name="T41" fmla="*/ 390 h 458"/>
                <a:gd name="T42" fmla="*/ 88 w 134"/>
                <a:gd name="T43" fmla="*/ 390 h 458"/>
                <a:gd name="T44" fmla="*/ 90 w 134"/>
                <a:gd name="T45" fmla="*/ 350 h 458"/>
                <a:gd name="T46" fmla="*/ 90 w 134"/>
                <a:gd name="T47"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458">
                  <a:moveTo>
                    <a:pt x="90" y="350"/>
                  </a:moveTo>
                  <a:lnTo>
                    <a:pt x="90" y="350"/>
                  </a:lnTo>
                  <a:lnTo>
                    <a:pt x="94" y="286"/>
                  </a:lnTo>
                  <a:lnTo>
                    <a:pt x="94" y="286"/>
                  </a:lnTo>
                  <a:lnTo>
                    <a:pt x="96" y="262"/>
                  </a:lnTo>
                  <a:lnTo>
                    <a:pt x="96" y="262"/>
                  </a:lnTo>
                  <a:lnTo>
                    <a:pt x="104" y="194"/>
                  </a:lnTo>
                  <a:lnTo>
                    <a:pt x="104" y="194"/>
                  </a:lnTo>
                  <a:lnTo>
                    <a:pt x="114" y="122"/>
                  </a:lnTo>
                  <a:lnTo>
                    <a:pt x="114" y="122"/>
                  </a:lnTo>
                  <a:lnTo>
                    <a:pt x="134" y="0"/>
                  </a:lnTo>
                  <a:lnTo>
                    <a:pt x="134" y="0"/>
                  </a:lnTo>
                  <a:lnTo>
                    <a:pt x="24" y="6"/>
                  </a:lnTo>
                  <a:lnTo>
                    <a:pt x="24" y="6"/>
                  </a:lnTo>
                  <a:lnTo>
                    <a:pt x="14" y="130"/>
                  </a:lnTo>
                  <a:lnTo>
                    <a:pt x="6" y="248"/>
                  </a:lnTo>
                  <a:lnTo>
                    <a:pt x="2" y="358"/>
                  </a:lnTo>
                  <a:lnTo>
                    <a:pt x="0" y="458"/>
                  </a:lnTo>
                  <a:lnTo>
                    <a:pt x="86" y="448"/>
                  </a:lnTo>
                  <a:lnTo>
                    <a:pt x="86" y="448"/>
                  </a:lnTo>
                  <a:lnTo>
                    <a:pt x="88" y="390"/>
                  </a:lnTo>
                  <a:lnTo>
                    <a:pt x="88" y="390"/>
                  </a:lnTo>
                  <a:lnTo>
                    <a:pt x="90" y="350"/>
                  </a:lnTo>
                  <a:lnTo>
                    <a:pt x="90" y="35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4" name="Freeform 54"/>
            <p:cNvSpPr>
              <a:spLocks/>
            </p:cNvSpPr>
            <p:nvPr/>
          </p:nvSpPr>
          <p:spPr bwMode="auto">
            <a:xfrm>
              <a:off x="4573588" y="2125663"/>
              <a:ext cx="177800" cy="720725"/>
            </a:xfrm>
            <a:custGeom>
              <a:avLst/>
              <a:gdLst>
                <a:gd name="T0" fmla="*/ 0 w 112"/>
                <a:gd name="T1" fmla="*/ 2 h 454"/>
                <a:gd name="T2" fmla="*/ 0 w 112"/>
                <a:gd name="T3" fmla="*/ 454 h 454"/>
                <a:gd name="T4" fmla="*/ 88 w 112"/>
                <a:gd name="T5" fmla="*/ 452 h 454"/>
                <a:gd name="T6" fmla="*/ 88 w 112"/>
                <a:gd name="T7" fmla="*/ 452 h 454"/>
                <a:gd name="T8" fmla="*/ 90 w 112"/>
                <a:gd name="T9" fmla="*/ 352 h 454"/>
                <a:gd name="T10" fmla="*/ 94 w 112"/>
                <a:gd name="T11" fmla="*/ 242 h 454"/>
                <a:gd name="T12" fmla="*/ 102 w 112"/>
                <a:gd name="T13" fmla="*/ 124 h 454"/>
                <a:gd name="T14" fmla="*/ 112 w 112"/>
                <a:gd name="T15" fmla="*/ 0 h 454"/>
                <a:gd name="T16" fmla="*/ 112 w 112"/>
                <a:gd name="T17" fmla="*/ 0 h 454"/>
                <a:gd name="T18" fmla="*/ 0 w 112"/>
                <a:gd name="T19" fmla="*/ 2 h 454"/>
                <a:gd name="T20" fmla="*/ 0 w 112"/>
                <a:gd name="T21" fmla="*/ 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454">
                  <a:moveTo>
                    <a:pt x="0" y="2"/>
                  </a:moveTo>
                  <a:lnTo>
                    <a:pt x="0" y="454"/>
                  </a:lnTo>
                  <a:lnTo>
                    <a:pt x="88" y="452"/>
                  </a:lnTo>
                  <a:lnTo>
                    <a:pt x="88" y="452"/>
                  </a:lnTo>
                  <a:lnTo>
                    <a:pt x="90" y="352"/>
                  </a:lnTo>
                  <a:lnTo>
                    <a:pt x="94" y="242"/>
                  </a:lnTo>
                  <a:lnTo>
                    <a:pt x="102" y="124"/>
                  </a:lnTo>
                  <a:lnTo>
                    <a:pt x="112" y="0"/>
                  </a:lnTo>
                  <a:lnTo>
                    <a:pt x="112" y="0"/>
                  </a:lnTo>
                  <a:lnTo>
                    <a:pt x="0" y="2"/>
                  </a:lnTo>
                  <a:lnTo>
                    <a:pt x="0" y="2"/>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grpSp>
      <p:sp>
        <p:nvSpPr>
          <p:cNvPr id="615" name="円/楕円 215"/>
          <p:cNvSpPr/>
          <p:nvPr/>
        </p:nvSpPr>
        <p:spPr>
          <a:xfrm>
            <a:off x="3366879" y="4106842"/>
            <a:ext cx="2422484" cy="438309"/>
          </a:xfrm>
          <a:custGeom>
            <a:avLst/>
            <a:gdLst>
              <a:gd name="connsiteX0" fmla="*/ 0 w 2775600"/>
              <a:gd name="connsiteY0" fmla="*/ 502200 h 1004400"/>
              <a:gd name="connsiteX1" fmla="*/ 1387800 w 2775600"/>
              <a:gd name="connsiteY1" fmla="*/ 0 h 1004400"/>
              <a:gd name="connsiteX2" fmla="*/ 2775600 w 2775600"/>
              <a:gd name="connsiteY2" fmla="*/ 502200 h 1004400"/>
              <a:gd name="connsiteX3" fmla="*/ 1387800 w 2775600"/>
              <a:gd name="connsiteY3" fmla="*/ 1004400 h 1004400"/>
              <a:gd name="connsiteX4" fmla="*/ 0 w 2775600"/>
              <a:gd name="connsiteY4" fmla="*/ 502200 h 1004400"/>
              <a:gd name="connsiteX0" fmla="*/ 1387800 w 2775600"/>
              <a:gd name="connsiteY0" fmla="*/ 0 h 1004400"/>
              <a:gd name="connsiteX1" fmla="*/ 2775600 w 2775600"/>
              <a:gd name="connsiteY1" fmla="*/ 502200 h 1004400"/>
              <a:gd name="connsiteX2" fmla="*/ 1387800 w 2775600"/>
              <a:gd name="connsiteY2" fmla="*/ 1004400 h 1004400"/>
              <a:gd name="connsiteX3" fmla="*/ 0 w 2775600"/>
              <a:gd name="connsiteY3" fmla="*/ 502200 h 1004400"/>
              <a:gd name="connsiteX4" fmla="*/ 1479240 w 2775600"/>
              <a:gd name="connsiteY4" fmla="*/ 91440 h 1004400"/>
              <a:gd name="connsiteX0" fmla="*/ 1387800 w 2775600"/>
              <a:gd name="connsiteY0" fmla="*/ 0 h 1004400"/>
              <a:gd name="connsiteX1" fmla="*/ 2775600 w 2775600"/>
              <a:gd name="connsiteY1" fmla="*/ 502200 h 1004400"/>
              <a:gd name="connsiteX2" fmla="*/ 1387800 w 2775600"/>
              <a:gd name="connsiteY2" fmla="*/ 1004400 h 1004400"/>
              <a:gd name="connsiteX3" fmla="*/ 0 w 2775600"/>
              <a:gd name="connsiteY3" fmla="*/ 502200 h 1004400"/>
              <a:gd name="connsiteX0" fmla="*/ 2775600 w 2775600"/>
              <a:gd name="connsiteY0" fmla="*/ 0 h 502200"/>
              <a:gd name="connsiteX1" fmla="*/ 1387800 w 2775600"/>
              <a:gd name="connsiteY1" fmla="*/ 502200 h 502200"/>
              <a:gd name="connsiteX2" fmla="*/ 0 w 2775600"/>
              <a:gd name="connsiteY2" fmla="*/ 0 h 502200"/>
            </a:gdLst>
            <a:ahLst/>
            <a:cxnLst>
              <a:cxn ang="0">
                <a:pos x="connsiteX0" y="connsiteY0"/>
              </a:cxn>
              <a:cxn ang="0">
                <a:pos x="connsiteX1" y="connsiteY1"/>
              </a:cxn>
              <a:cxn ang="0">
                <a:pos x="connsiteX2" y="connsiteY2"/>
              </a:cxn>
            </a:cxnLst>
            <a:rect l="l" t="t" r="r" b="b"/>
            <a:pathLst>
              <a:path w="2775600" h="502200">
                <a:moveTo>
                  <a:pt x="2775600" y="0"/>
                </a:moveTo>
                <a:cubicBezTo>
                  <a:pt x="2775600" y="277357"/>
                  <a:pt x="2154261" y="502200"/>
                  <a:pt x="1387800" y="502200"/>
                </a:cubicBezTo>
                <a:cubicBezTo>
                  <a:pt x="621339" y="502200"/>
                  <a:pt x="0" y="277357"/>
                  <a:pt x="0" y="0"/>
                </a:cubicBezTo>
              </a:path>
            </a:pathLst>
          </a:custGeom>
          <a:noFill/>
          <a:ln w="38100" cap="flat" cmpd="sng" algn="ctr">
            <a:solidFill>
              <a:srgbClr val="C0504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black"/>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black"/>
              </a:solidFill>
              <a:effectLst/>
              <a:uLnTx/>
              <a:uFillTx/>
              <a:latin typeface="メイリオ"/>
              <a:ea typeface="メイリオ"/>
              <a:cs typeface="+mn-cs"/>
            </a:endParaRPr>
          </a:p>
        </p:txBody>
      </p:sp>
      <p:grpSp>
        <p:nvGrpSpPr>
          <p:cNvPr id="661" name="グループ化 660"/>
          <p:cNvGrpSpPr/>
          <p:nvPr/>
        </p:nvGrpSpPr>
        <p:grpSpPr>
          <a:xfrm>
            <a:off x="2615574" y="2661729"/>
            <a:ext cx="3912853" cy="1219981"/>
            <a:chOff x="2882900" y="1220788"/>
            <a:chExt cx="4284000" cy="1623600"/>
          </a:xfrm>
          <a:solidFill>
            <a:sysClr val="window" lastClr="FFFFFF"/>
          </a:solidFill>
        </p:grpSpPr>
        <p:sp>
          <p:nvSpPr>
            <p:cNvPr id="662" name="円/楕円 661"/>
            <p:cNvSpPr/>
            <p:nvPr/>
          </p:nvSpPr>
          <p:spPr>
            <a:xfrm>
              <a:off x="2882900" y="1220788"/>
              <a:ext cx="4284000" cy="16236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メイリオ"/>
                <a:ea typeface="メイリオ"/>
                <a:cs typeface="+mn-cs"/>
              </a:endParaRPr>
            </a:p>
          </p:txBody>
        </p:sp>
        <p:sp>
          <p:nvSpPr>
            <p:cNvPr id="663" name="円/楕円 662"/>
            <p:cNvSpPr/>
            <p:nvPr/>
          </p:nvSpPr>
          <p:spPr>
            <a:xfrm>
              <a:off x="3180700" y="1265238"/>
              <a:ext cx="3690000" cy="1368000"/>
            </a:xfrm>
            <a:prstGeom prst="ellipse">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4" name="円/楕円 663"/>
            <p:cNvSpPr/>
            <p:nvPr/>
          </p:nvSpPr>
          <p:spPr>
            <a:xfrm>
              <a:off x="3429850" y="1306513"/>
              <a:ext cx="3193200" cy="1166400"/>
            </a:xfrm>
            <a:prstGeom prst="ellipse">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5" name="円/楕円 664"/>
            <p:cNvSpPr/>
            <p:nvPr/>
          </p:nvSpPr>
          <p:spPr>
            <a:xfrm>
              <a:off x="3637900" y="1344613"/>
              <a:ext cx="2775600" cy="1004400"/>
            </a:xfrm>
            <a:prstGeom prst="ellipse">
              <a:avLst/>
            </a:prstGeom>
            <a:noFill/>
            <a:ln w="1587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6" name="円/楕円 665"/>
            <p:cNvSpPr/>
            <p:nvPr/>
          </p:nvSpPr>
          <p:spPr>
            <a:xfrm>
              <a:off x="3816500" y="1382713"/>
              <a:ext cx="2419200" cy="864000"/>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7" name="円/楕円 666"/>
            <p:cNvSpPr/>
            <p:nvPr/>
          </p:nvSpPr>
          <p:spPr>
            <a:xfrm>
              <a:off x="3966925" y="1414463"/>
              <a:ext cx="2113200" cy="752400"/>
            </a:xfrm>
            <a:prstGeom prst="ellipse">
              <a:avLst/>
            </a:prstGeom>
            <a:noFill/>
            <a:ln w="1016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8" name="円/楕円 667"/>
            <p:cNvSpPr/>
            <p:nvPr/>
          </p:nvSpPr>
          <p:spPr>
            <a:xfrm>
              <a:off x="4103575" y="1446213"/>
              <a:ext cx="1843200" cy="651600"/>
            </a:xfrm>
            <a:prstGeom prst="ellipse">
              <a:avLst/>
            </a:prstGeom>
            <a:noFill/>
            <a:ln w="889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9" name="円/楕円 668"/>
            <p:cNvSpPr/>
            <p:nvPr/>
          </p:nvSpPr>
          <p:spPr>
            <a:xfrm>
              <a:off x="4224125" y="1474788"/>
              <a:ext cx="1602000" cy="568800"/>
            </a:xfrm>
            <a:prstGeom prst="ellipse">
              <a:avLst/>
            </a:prstGeom>
            <a:noFill/>
            <a:ln w="762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70" name="円/楕円 669"/>
            <p:cNvSpPr/>
            <p:nvPr/>
          </p:nvSpPr>
          <p:spPr>
            <a:xfrm>
              <a:off x="4319675" y="1500188"/>
              <a:ext cx="1411200" cy="496800"/>
            </a:xfrm>
            <a:prstGeom prst="ellipse">
              <a:avLst/>
            </a:prstGeom>
            <a:noFill/>
            <a:ln w="63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71" name="円/楕円 670"/>
            <p:cNvSpPr/>
            <p:nvPr/>
          </p:nvSpPr>
          <p:spPr>
            <a:xfrm>
              <a:off x="4403150" y="1522413"/>
              <a:ext cx="1242000" cy="435600"/>
            </a:xfrm>
            <a:prstGeom prst="ellipse">
              <a:avLst/>
            </a:prstGeom>
            <a:noFill/>
            <a:ln w="508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72" name="円/楕円 671"/>
            <p:cNvSpPr/>
            <p:nvPr/>
          </p:nvSpPr>
          <p:spPr>
            <a:xfrm>
              <a:off x="4483100" y="1541463"/>
              <a:ext cx="1083600" cy="385200"/>
            </a:xfrm>
            <a:prstGeom prst="ellipse">
              <a:avLst/>
            </a:prstGeom>
            <a:noFill/>
            <a:ln w="381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grpSp>
      <p:sp>
        <p:nvSpPr>
          <p:cNvPr id="680" name="上矢印 679"/>
          <p:cNvSpPr/>
          <p:nvPr/>
        </p:nvSpPr>
        <p:spPr>
          <a:xfrm>
            <a:off x="4244638" y="4362926"/>
            <a:ext cx="654724" cy="632314"/>
          </a:xfrm>
          <a:prstGeom prst="upArrow">
            <a:avLst>
              <a:gd name="adj1" fmla="val 63719"/>
              <a:gd name="adj2" fmla="val 29540"/>
            </a:avLst>
          </a:prstGeom>
          <a:gradFill>
            <a:gsLst>
              <a:gs pos="0">
                <a:srgbClr val="9BBB59">
                  <a:lumMod val="50000"/>
                </a:srgbClr>
              </a:gs>
              <a:gs pos="100000">
                <a:srgbClr val="FFC000"/>
              </a:gs>
            </a:gsLst>
            <a:lin ang="16200000" scaled="0"/>
          </a:gradFill>
          <a:ln w="25400" cap="flat" cmpd="sng" algn="ctr">
            <a:noFill/>
            <a:prstDash val="solid"/>
          </a:ln>
          <a:effectLst>
            <a:glow rad="63500">
              <a:sysClr val="window" lastClr="FFFFFF"/>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681" name="上矢印 680"/>
          <p:cNvSpPr/>
          <p:nvPr/>
        </p:nvSpPr>
        <p:spPr>
          <a:xfrm>
            <a:off x="4244638" y="3668496"/>
            <a:ext cx="654724" cy="513407"/>
          </a:xfrm>
          <a:prstGeom prst="upArrow">
            <a:avLst>
              <a:gd name="adj1" fmla="val 63719"/>
              <a:gd name="adj2" fmla="val 24168"/>
            </a:avLst>
          </a:prstGeom>
          <a:solidFill>
            <a:srgbClr val="FFC000"/>
          </a:solidFill>
          <a:ln w="25400" cap="flat" cmpd="sng" algn="ctr">
            <a:noFill/>
            <a:prstDash val="solid"/>
          </a:ln>
          <a:effectLst>
            <a:glow rad="63500">
              <a:sysClr val="window" lastClr="FFFFFF"/>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grpSp>
        <p:nvGrpSpPr>
          <p:cNvPr id="682" name="グループ化 681"/>
          <p:cNvGrpSpPr/>
          <p:nvPr/>
        </p:nvGrpSpPr>
        <p:grpSpPr>
          <a:xfrm>
            <a:off x="3052784" y="3990323"/>
            <a:ext cx="3031384" cy="440040"/>
            <a:chOff x="2172891" y="5380458"/>
            <a:chExt cx="2232000" cy="324000"/>
          </a:xfrm>
        </p:grpSpPr>
        <p:sp>
          <p:nvSpPr>
            <p:cNvPr id="683" name="テキスト ボックス 682"/>
            <p:cNvSpPr txBox="1"/>
            <p:nvPr/>
          </p:nvSpPr>
          <p:spPr>
            <a:xfrm>
              <a:off x="2172891" y="5380458"/>
              <a:ext cx="2232000" cy="324000"/>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none" lIns="0" tIns="36000" rIns="0" bIns="0" rtlCol="0"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684" name="テキスト ボックス 683"/>
            <p:cNvSpPr txBox="1"/>
            <p:nvPr/>
          </p:nvSpPr>
          <p:spPr>
            <a:xfrm>
              <a:off x="2532891" y="5441703"/>
              <a:ext cx="1512000" cy="198000"/>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専門を統合する力</a:t>
              </a:r>
              <a:endParaRPr kumimoji="0" lang="ja-JP" altLang="en-US" sz="1800" b="1" i="0" u="none" strike="noStrike" kern="0" cap="none" spc="0" normalizeH="0" baseline="0" noProof="0" dirty="0" smtClean="0">
                <a:ln>
                  <a:noFill/>
                </a:ln>
                <a:solidFill>
                  <a:prstClr val="white"/>
                </a:solidFill>
                <a:effectLst/>
                <a:uLnTx/>
                <a:uFillTx/>
              </a:endParaRPr>
            </a:p>
          </p:txBody>
        </p:sp>
      </p:grpSp>
      <p:sp>
        <p:nvSpPr>
          <p:cNvPr id="698" name="テキスト ボックス 697"/>
          <p:cNvSpPr txBox="1"/>
          <p:nvPr/>
        </p:nvSpPr>
        <p:spPr>
          <a:xfrm>
            <a:off x="308344" y="679687"/>
            <a:ext cx="8601724" cy="294171"/>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1" kern="0" dirty="0" smtClean="0">
                <a:solidFill>
                  <a:prstClr val="black"/>
                </a:solidFill>
              </a:rPr>
              <a:t>大学に求められる役割を果たし、社会的課題の解決に一層貢献</a:t>
            </a:r>
            <a:endParaRPr kumimoji="0" lang="ja-JP" altLang="en-US" sz="1800" b="1" i="0" u="none" strike="noStrike" kern="0" cap="none" spc="0" normalizeH="0" baseline="0" noProof="0" dirty="0" smtClean="0">
              <a:ln>
                <a:noFill/>
              </a:ln>
              <a:solidFill>
                <a:prstClr val="black"/>
              </a:solidFill>
              <a:effectLst/>
              <a:uLnTx/>
              <a:uFillTx/>
            </a:endParaRPr>
          </a:p>
        </p:txBody>
      </p:sp>
      <p:sp>
        <p:nvSpPr>
          <p:cNvPr id="701" name="角丸四角形 700"/>
          <p:cNvSpPr/>
          <p:nvPr/>
        </p:nvSpPr>
        <p:spPr>
          <a:xfrm>
            <a:off x="173292" y="1167319"/>
            <a:ext cx="2475711" cy="360000"/>
          </a:xfrm>
          <a:prstGeom prst="roundRect">
            <a:avLst>
              <a:gd name="adj" fmla="val 50000"/>
            </a:avLst>
          </a:prstGeom>
          <a:solidFill>
            <a:srgbClr val="23379D"/>
          </a:solidFill>
          <a:ln w="9525" cap="flat" cmpd="sng" algn="ctr">
            <a:noFill/>
            <a:prstDash val="solid"/>
          </a:ln>
          <a:effectLst>
            <a:outerShdw blurRad="40000" dist="23000" dir="5400000" rotWithShape="0">
              <a:srgbClr val="000000">
                <a:alpha val="35000"/>
              </a:srgbClr>
            </a:outerShdw>
          </a:effectLst>
        </p:spPr>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4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702" name="円/楕円 701"/>
          <p:cNvSpPr/>
          <p:nvPr/>
        </p:nvSpPr>
        <p:spPr>
          <a:xfrm>
            <a:off x="3364843" y="4843731"/>
            <a:ext cx="2423623" cy="883511"/>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pic>
        <p:nvPicPr>
          <p:cNvPr id="703" name="図 7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3710" y="5190608"/>
            <a:ext cx="2629532" cy="1078162"/>
          </a:xfrm>
          <a:prstGeom prst="rect">
            <a:avLst/>
          </a:prstGeom>
        </p:spPr>
      </p:pic>
      <p:grpSp>
        <p:nvGrpSpPr>
          <p:cNvPr id="704" name="グループ化 703"/>
          <p:cNvGrpSpPr/>
          <p:nvPr/>
        </p:nvGrpSpPr>
        <p:grpSpPr>
          <a:xfrm>
            <a:off x="3052784" y="4680379"/>
            <a:ext cx="3031384" cy="440040"/>
            <a:chOff x="2172891" y="5380458"/>
            <a:chExt cx="2232000" cy="324000"/>
          </a:xfrm>
        </p:grpSpPr>
        <p:sp>
          <p:nvSpPr>
            <p:cNvPr id="705" name="テキスト ボックス 704"/>
            <p:cNvSpPr txBox="1"/>
            <p:nvPr/>
          </p:nvSpPr>
          <p:spPr>
            <a:xfrm>
              <a:off x="2172891" y="5380458"/>
              <a:ext cx="2232000" cy="324000"/>
            </a:xfrm>
            <a:prstGeom prst="roundRect">
              <a:avLst/>
            </a:prstGeom>
            <a:gradFill rotWithShape="1">
              <a:gsLst>
                <a:gs pos="0">
                  <a:srgbClr val="34731B"/>
                </a:gs>
                <a:gs pos="80000">
                  <a:srgbClr val="00B050"/>
                </a:gs>
                <a:gs pos="100000">
                  <a:srgbClr val="92D050"/>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lIns="0" tIns="36000" rIns="0" bIns="0" rtlCol="0"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706" name="テキスト ボックス 705"/>
            <p:cNvSpPr txBox="1"/>
            <p:nvPr/>
          </p:nvSpPr>
          <p:spPr>
            <a:xfrm>
              <a:off x="2290713" y="5441703"/>
              <a:ext cx="2016000" cy="198000"/>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伝統に培われた専門の力</a:t>
              </a:r>
              <a:endParaRPr kumimoji="0" lang="ja-JP" altLang="en-US" sz="1800" b="1" i="0" u="none" strike="noStrike" kern="0" cap="none" spc="0" normalizeH="0" baseline="0" noProof="0" dirty="0" smtClean="0">
                <a:ln>
                  <a:noFill/>
                </a:ln>
                <a:solidFill>
                  <a:prstClr val="white"/>
                </a:solidFill>
                <a:effectLst/>
                <a:uLnTx/>
                <a:uFillTx/>
              </a:endParaRPr>
            </a:p>
          </p:txBody>
        </p:sp>
      </p:grpSp>
      <p:pic>
        <p:nvPicPr>
          <p:cNvPr id="729" name="図 7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0780" y="1678584"/>
            <a:ext cx="1137892" cy="912318"/>
          </a:xfrm>
          <a:prstGeom prst="rect">
            <a:avLst/>
          </a:prstGeom>
          <a:noFill/>
        </p:spPr>
      </p:pic>
      <p:sp>
        <p:nvSpPr>
          <p:cNvPr id="786" name="テキスト ボックス 785"/>
          <p:cNvSpPr txBox="1"/>
          <p:nvPr/>
        </p:nvSpPr>
        <p:spPr>
          <a:xfrm>
            <a:off x="364910" y="1249694"/>
            <a:ext cx="2011179" cy="189059"/>
          </a:xfrm>
          <a:prstGeom prst="rect">
            <a:avLst/>
          </a:prstGeom>
          <a:noFill/>
        </p:spPr>
        <p:txBody>
          <a:bodyPr vert="horz" wrap="none" lIns="0" tIns="0" rIns="0" bIns="0" rtlCol="0">
            <a:prstTxWarp prst="textPlain">
              <a:avLst/>
            </a:prstTxWarp>
            <a:noAutofit/>
          </a:bodyPr>
          <a:lstStyle/>
          <a:p>
            <a:pPr defTabSz="914400"/>
            <a:r>
              <a:rPr lang="ja-JP" altLang="en-US" b="1" kern="100" dirty="0">
                <a:solidFill>
                  <a:prstClr val="white"/>
                </a:solidFill>
                <a:cs typeface="Times New Roman" panose="02020603050405020304" pitchFamily="18" charset="0"/>
              </a:rPr>
              <a:t>社会的</a:t>
            </a:r>
            <a:r>
              <a:rPr lang="ja-JP" altLang="en-US" b="1" kern="100" dirty="0" smtClean="0">
                <a:solidFill>
                  <a:prstClr val="white"/>
                </a:solidFill>
                <a:cs typeface="Times New Roman" panose="02020603050405020304" pitchFamily="18" charset="0"/>
              </a:rPr>
              <a:t>課題の解決</a:t>
            </a:r>
            <a:endParaRPr lang="ja-JP" altLang="en-US" b="1" kern="100" dirty="0">
              <a:solidFill>
                <a:prstClr val="white"/>
              </a:solidFill>
              <a:cs typeface="Times New Roman" panose="02020603050405020304" pitchFamily="18" charset="0"/>
            </a:endParaRPr>
          </a:p>
        </p:txBody>
      </p:sp>
      <p:grpSp>
        <p:nvGrpSpPr>
          <p:cNvPr id="794" name="グループ化 793"/>
          <p:cNvGrpSpPr/>
          <p:nvPr/>
        </p:nvGrpSpPr>
        <p:grpSpPr>
          <a:xfrm>
            <a:off x="970317" y="5026671"/>
            <a:ext cx="1639873" cy="324000"/>
            <a:chOff x="3421253" y="4978993"/>
            <a:chExt cx="1639873" cy="324000"/>
          </a:xfrm>
        </p:grpSpPr>
        <p:sp>
          <p:nvSpPr>
            <p:cNvPr id="795" name="テキスト ボックス 794"/>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796" name="テキスト ボックス 795"/>
            <p:cNvSpPr txBox="1"/>
            <p:nvPr/>
          </p:nvSpPr>
          <p:spPr>
            <a:xfrm>
              <a:off x="3881189" y="5032993"/>
              <a:ext cx="720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11</a:t>
              </a:r>
              <a:r>
                <a:rPr lang="ja-JP" altLang="en-US" b="1" dirty="0" smtClean="0">
                  <a:solidFill>
                    <a:schemeClr val="bg1"/>
                  </a:solidFill>
                  <a:latin typeface="+mn-ea"/>
                </a:rPr>
                <a:t>学部</a:t>
              </a:r>
              <a:endParaRPr lang="en-US" altLang="ja-JP" b="1" dirty="0" smtClean="0">
                <a:solidFill>
                  <a:schemeClr val="bg1"/>
                </a:solidFill>
                <a:latin typeface="+mn-ea"/>
              </a:endParaRPr>
            </a:p>
          </p:txBody>
        </p:sp>
      </p:grpSp>
      <p:grpSp>
        <p:nvGrpSpPr>
          <p:cNvPr id="800" name="グループ化 799"/>
          <p:cNvGrpSpPr/>
          <p:nvPr/>
        </p:nvGrpSpPr>
        <p:grpSpPr>
          <a:xfrm>
            <a:off x="1564318" y="5786135"/>
            <a:ext cx="1639873" cy="324000"/>
            <a:chOff x="3421253" y="4978993"/>
            <a:chExt cx="1639873" cy="324000"/>
          </a:xfrm>
        </p:grpSpPr>
        <p:sp>
          <p:nvSpPr>
            <p:cNvPr id="801" name="テキスト ボックス 800"/>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02" name="テキスト ボックス 801"/>
            <p:cNvSpPr txBox="1"/>
            <p:nvPr/>
          </p:nvSpPr>
          <p:spPr>
            <a:xfrm>
              <a:off x="3647189" y="5032993"/>
              <a:ext cx="1188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5</a:t>
              </a:r>
              <a:r>
                <a:rPr lang="ja-JP" altLang="en-US" b="1" dirty="0" smtClean="0">
                  <a:solidFill>
                    <a:schemeClr val="bg1"/>
                  </a:solidFill>
                  <a:latin typeface="+mn-ea"/>
                </a:rPr>
                <a:t>附置研究所</a:t>
              </a:r>
              <a:endParaRPr lang="en-US" altLang="ja-JP" b="1" dirty="0" smtClean="0">
                <a:solidFill>
                  <a:schemeClr val="bg1"/>
                </a:solidFill>
                <a:latin typeface="+mn-ea"/>
              </a:endParaRPr>
            </a:p>
          </p:txBody>
        </p:sp>
      </p:grpSp>
      <p:grpSp>
        <p:nvGrpSpPr>
          <p:cNvPr id="809" name="グループ化 808"/>
          <p:cNvGrpSpPr/>
          <p:nvPr/>
        </p:nvGrpSpPr>
        <p:grpSpPr>
          <a:xfrm>
            <a:off x="5964691" y="5786135"/>
            <a:ext cx="1639873" cy="324000"/>
            <a:chOff x="3421253" y="4978993"/>
            <a:chExt cx="1639873" cy="324000"/>
          </a:xfrm>
        </p:grpSpPr>
        <p:sp>
          <p:nvSpPr>
            <p:cNvPr id="810" name="テキスト ボックス 809"/>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11" name="テキスト ボックス 810"/>
            <p:cNvSpPr txBox="1"/>
            <p:nvPr/>
          </p:nvSpPr>
          <p:spPr>
            <a:xfrm>
              <a:off x="3539189" y="5032993"/>
              <a:ext cx="1404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18</a:t>
              </a:r>
              <a:r>
                <a:rPr lang="ja-JP" altLang="en-US" b="1" dirty="0" smtClean="0">
                  <a:solidFill>
                    <a:schemeClr val="bg1"/>
                  </a:solidFill>
                  <a:latin typeface="+mn-ea"/>
                </a:rPr>
                <a:t>共同研究施設等</a:t>
              </a:r>
              <a:endParaRPr lang="en-US" altLang="ja-JP" b="1" dirty="0" smtClean="0">
                <a:solidFill>
                  <a:schemeClr val="bg1"/>
                </a:solidFill>
                <a:latin typeface="+mn-ea"/>
              </a:endParaRPr>
            </a:p>
          </p:txBody>
        </p:sp>
      </p:grpSp>
      <p:grpSp>
        <p:nvGrpSpPr>
          <p:cNvPr id="803" name="グループ化 802"/>
          <p:cNvGrpSpPr/>
          <p:nvPr/>
        </p:nvGrpSpPr>
        <p:grpSpPr>
          <a:xfrm>
            <a:off x="6598736" y="5026671"/>
            <a:ext cx="1639873" cy="324000"/>
            <a:chOff x="3421253" y="4978993"/>
            <a:chExt cx="1639873" cy="324000"/>
          </a:xfrm>
        </p:grpSpPr>
        <p:sp>
          <p:nvSpPr>
            <p:cNvPr id="804" name="テキスト ボックス 803"/>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05" name="テキスト ボックス 804"/>
            <p:cNvSpPr txBox="1"/>
            <p:nvPr/>
          </p:nvSpPr>
          <p:spPr>
            <a:xfrm>
              <a:off x="3701189" y="5032993"/>
              <a:ext cx="1080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2</a:t>
              </a:r>
              <a:r>
                <a:rPr lang="ja-JP" altLang="en-US" b="1" dirty="0" smtClean="0">
                  <a:solidFill>
                    <a:schemeClr val="bg1"/>
                  </a:solidFill>
                  <a:latin typeface="+mn-ea"/>
                </a:rPr>
                <a:t>附属病院</a:t>
              </a:r>
              <a:endParaRPr lang="en-US" altLang="ja-JP" b="1" dirty="0" smtClean="0">
                <a:solidFill>
                  <a:schemeClr val="bg1"/>
                </a:solidFill>
                <a:latin typeface="+mn-ea"/>
              </a:endParaRPr>
            </a:p>
          </p:txBody>
        </p:sp>
      </p:grpSp>
      <p:grpSp>
        <p:nvGrpSpPr>
          <p:cNvPr id="806" name="グループ化 805"/>
          <p:cNvGrpSpPr/>
          <p:nvPr/>
        </p:nvGrpSpPr>
        <p:grpSpPr>
          <a:xfrm>
            <a:off x="6241023" y="5406403"/>
            <a:ext cx="1639873" cy="324000"/>
            <a:chOff x="3421253" y="4978993"/>
            <a:chExt cx="1639873" cy="324000"/>
          </a:xfrm>
        </p:grpSpPr>
        <p:sp>
          <p:nvSpPr>
            <p:cNvPr id="807" name="テキスト ボックス 806"/>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08" name="テキスト ボックス 807"/>
            <p:cNvSpPr txBox="1"/>
            <p:nvPr/>
          </p:nvSpPr>
          <p:spPr>
            <a:xfrm>
              <a:off x="3645593" y="5032993"/>
              <a:ext cx="1224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4</a:t>
              </a:r>
              <a:r>
                <a:rPr lang="ja-JP" altLang="en-US" b="1" dirty="0" smtClean="0">
                  <a:solidFill>
                    <a:schemeClr val="bg1"/>
                  </a:solidFill>
                  <a:latin typeface="+mn-ea"/>
                </a:rPr>
                <a:t>附属図書館</a:t>
              </a:r>
              <a:endParaRPr lang="en-US" altLang="ja-JP" b="1" dirty="0" smtClean="0">
                <a:solidFill>
                  <a:schemeClr val="bg1"/>
                </a:solidFill>
                <a:latin typeface="+mn-ea"/>
              </a:endParaRPr>
            </a:p>
          </p:txBody>
        </p:sp>
      </p:grpSp>
      <p:grpSp>
        <p:nvGrpSpPr>
          <p:cNvPr id="813" name="グループ化 812"/>
          <p:cNvGrpSpPr/>
          <p:nvPr/>
        </p:nvGrpSpPr>
        <p:grpSpPr>
          <a:xfrm>
            <a:off x="364910" y="1505684"/>
            <a:ext cx="1065343" cy="1715715"/>
            <a:chOff x="385024" y="1285610"/>
            <a:chExt cx="828000" cy="1333473"/>
          </a:xfrm>
        </p:grpSpPr>
        <p:sp>
          <p:nvSpPr>
            <p:cNvPr id="691" name="テキスト ボックス 52"/>
            <p:cNvSpPr txBox="1"/>
            <p:nvPr/>
          </p:nvSpPr>
          <p:spPr>
            <a:xfrm>
              <a:off x="385024" y="1285610"/>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少子高齢化</a:t>
              </a:r>
            </a:p>
          </p:txBody>
        </p:sp>
        <p:sp>
          <p:nvSpPr>
            <p:cNvPr id="692" name="テキスト ボックス 53"/>
            <p:cNvSpPr txBox="1"/>
            <p:nvPr/>
          </p:nvSpPr>
          <p:spPr>
            <a:xfrm>
              <a:off x="385024" y="1513165"/>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地球温暖化</a:t>
              </a:r>
            </a:p>
          </p:txBody>
        </p:sp>
        <p:sp>
          <p:nvSpPr>
            <p:cNvPr id="693" name="テキスト ボックス 54"/>
            <p:cNvSpPr txBox="1"/>
            <p:nvPr/>
          </p:nvSpPr>
          <p:spPr>
            <a:xfrm>
              <a:off x="385024" y="1740720"/>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格差・貧困</a:t>
              </a:r>
            </a:p>
          </p:txBody>
        </p:sp>
        <p:sp>
          <p:nvSpPr>
            <p:cNvPr id="694" name="テキスト ボックス 55"/>
            <p:cNvSpPr txBox="1"/>
            <p:nvPr/>
          </p:nvSpPr>
          <p:spPr>
            <a:xfrm>
              <a:off x="385024" y="1968275"/>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国際紛争</a:t>
              </a:r>
            </a:p>
          </p:txBody>
        </p:sp>
        <p:sp>
          <p:nvSpPr>
            <p:cNvPr id="695" name="テキスト ボックス 56"/>
            <p:cNvSpPr txBox="1"/>
            <p:nvPr/>
          </p:nvSpPr>
          <p:spPr>
            <a:xfrm>
              <a:off x="385024" y="2423385"/>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エネルギー</a:t>
              </a:r>
            </a:p>
          </p:txBody>
        </p:sp>
        <p:sp>
          <p:nvSpPr>
            <p:cNvPr id="812" name="テキスト ボックス 56"/>
            <p:cNvSpPr txBox="1"/>
            <p:nvPr/>
          </p:nvSpPr>
          <p:spPr>
            <a:xfrm>
              <a:off x="385024" y="2195830"/>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安心・安全</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grpSp>
      <p:pic>
        <p:nvPicPr>
          <p:cNvPr id="547" name="図 5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4772" y="1580288"/>
            <a:ext cx="426930" cy="471264"/>
          </a:xfrm>
          <a:prstGeom prst="rect">
            <a:avLst/>
          </a:prstGeom>
        </p:spPr>
      </p:pic>
      <p:grpSp>
        <p:nvGrpSpPr>
          <p:cNvPr id="548" name="Group 9"/>
          <p:cNvGrpSpPr>
            <a:grpSpLocks noChangeAspect="1"/>
          </p:cNvGrpSpPr>
          <p:nvPr/>
        </p:nvGrpSpPr>
        <p:grpSpPr bwMode="auto">
          <a:xfrm>
            <a:off x="2699792" y="1167319"/>
            <a:ext cx="3737368" cy="2148484"/>
            <a:chOff x="2092" y="656"/>
            <a:chExt cx="1576" cy="1016"/>
          </a:xfrm>
        </p:grpSpPr>
        <p:sp>
          <p:nvSpPr>
            <p:cNvPr id="549" name="AutoShape 8"/>
            <p:cNvSpPr>
              <a:spLocks noChangeAspect="1" noChangeArrowheads="1" noTextEdit="1"/>
            </p:cNvSpPr>
            <p:nvPr/>
          </p:nvSpPr>
          <p:spPr bwMode="auto">
            <a:xfrm>
              <a:off x="2092" y="656"/>
              <a:ext cx="157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50" name="Freeform 10"/>
            <p:cNvSpPr>
              <a:spLocks/>
            </p:cNvSpPr>
            <p:nvPr/>
          </p:nvSpPr>
          <p:spPr bwMode="auto">
            <a:xfrm>
              <a:off x="2092" y="656"/>
              <a:ext cx="844" cy="1016"/>
            </a:xfrm>
            <a:custGeom>
              <a:avLst/>
              <a:gdLst>
                <a:gd name="T0" fmla="*/ 644 w 844"/>
                <a:gd name="T1" fmla="*/ 366 h 1016"/>
                <a:gd name="T2" fmla="*/ 644 w 844"/>
                <a:gd name="T3" fmla="*/ 366 h 1016"/>
                <a:gd name="T4" fmla="*/ 610 w 844"/>
                <a:gd name="T5" fmla="*/ 324 h 1016"/>
                <a:gd name="T6" fmla="*/ 572 w 844"/>
                <a:gd name="T7" fmla="*/ 286 h 1016"/>
                <a:gd name="T8" fmla="*/ 532 w 844"/>
                <a:gd name="T9" fmla="*/ 250 h 1016"/>
                <a:gd name="T10" fmla="*/ 490 w 844"/>
                <a:gd name="T11" fmla="*/ 218 h 1016"/>
                <a:gd name="T12" fmla="*/ 446 w 844"/>
                <a:gd name="T13" fmla="*/ 188 h 1016"/>
                <a:gd name="T14" fmla="*/ 400 w 844"/>
                <a:gd name="T15" fmla="*/ 160 h 1016"/>
                <a:gd name="T16" fmla="*/ 350 w 844"/>
                <a:gd name="T17" fmla="*/ 134 h 1016"/>
                <a:gd name="T18" fmla="*/ 298 w 844"/>
                <a:gd name="T19" fmla="*/ 110 h 1016"/>
                <a:gd name="T20" fmla="*/ 324 w 844"/>
                <a:gd name="T21" fmla="*/ 0 h 1016"/>
                <a:gd name="T22" fmla="*/ 0 w 844"/>
                <a:gd name="T23" fmla="*/ 98 h 1016"/>
                <a:gd name="T24" fmla="*/ 246 w 844"/>
                <a:gd name="T25" fmla="*/ 330 h 1016"/>
                <a:gd name="T26" fmla="*/ 272 w 844"/>
                <a:gd name="T27" fmla="*/ 222 h 1016"/>
                <a:gd name="T28" fmla="*/ 272 w 844"/>
                <a:gd name="T29" fmla="*/ 222 h 1016"/>
                <a:gd name="T30" fmla="*/ 314 w 844"/>
                <a:gd name="T31" fmla="*/ 242 h 1016"/>
                <a:gd name="T32" fmla="*/ 356 w 844"/>
                <a:gd name="T33" fmla="*/ 264 h 1016"/>
                <a:gd name="T34" fmla="*/ 396 w 844"/>
                <a:gd name="T35" fmla="*/ 290 h 1016"/>
                <a:gd name="T36" fmla="*/ 436 w 844"/>
                <a:gd name="T37" fmla="*/ 320 h 1016"/>
                <a:gd name="T38" fmla="*/ 476 w 844"/>
                <a:gd name="T39" fmla="*/ 352 h 1016"/>
                <a:gd name="T40" fmla="*/ 514 w 844"/>
                <a:gd name="T41" fmla="*/ 388 h 1016"/>
                <a:gd name="T42" fmla="*/ 550 w 844"/>
                <a:gd name="T43" fmla="*/ 430 h 1016"/>
                <a:gd name="T44" fmla="*/ 584 w 844"/>
                <a:gd name="T45" fmla="*/ 474 h 1016"/>
                <a:gd name="T46" fmla="*/ 600 w 844"/>
                <a:gd name="T47" fmla="*/ 498 h 1016"/>
                <a:gd name="T48" fmla="*/ 616 w 844"/>
                <a:gd name="T49" fmla="*/ 524 h 1016"/>
                <a:gd name="T50" fmla="*/ 630 w 844"/>
                <a:gd name="T51" fmla="*/ 550 h 1016"/>
                <a:gd name="T52" fmla="*/ 644 w 844"/>
                <a:gd name="T53" fmla="*/ 578 h 1016"/>
                <a:gd name="T54" fmla="*/ 656 w 844"/>
                <a:gd name="T55" fmla="*/ 608 h 1016"/>
                <a:gd name="T56" fmla="*/ 668 w 844"/>
                <a:gd name="T57" fmla="*/ 638 h 1016"/>
                <a:gd name="T58" fmla="*/ 680 w 844"/>
                <a:gd name="T59" fmla="*/ 670 h 1016"/>
                <a:gd name="T60" fmla="*/ 690 w 844"/>
                <a:gd name="T61" fmla="*/ 702 h 1016"/>
                <a:gd name="T62" fmla="*/ 700 w 844"/>
                <a:gd name="T63" fmla="*/ 736 h 1016"/>
                <a:gd name="T64" fmla="*/ 708 w 844"/>
                <a:gd name="T65" fmla="*/ 772 h 1016"/>
                <a:gd name="T66" fmla="*/ 714 w 844"/>
                <a:gd name="T67" fmla="*/ 810 h 1016"/>
                <a:gd name="T68" fmla="*/ 720 w 844"/>
                <a:gd name="T69" fmla="*/ 848 h 1016"/>
                <a:gd name="T70" fmla="*/ 724 w 844"/>
                <a:gd name="T71" fmla="*/ 888 h 1016"/>
                <a:gd name="T72" fmla="*/ 728 w 844"/>
                <a:gd name="T73" fmla="*/ 930 h 1016"/>
                <a:gd name="T74" fmla="*/ 730 w 844"/>
                <a:gd name="T75" fmla="*/ 972 h 1016"/>
                <a:gd name="T76" fmla="*/ 730 w 844"/>
                <a:gd name="T77" fmla="*/ 1016 h 1016"/>
                <a:gd name="T78" fmla="*/ 844 w 844"/>
                <a:gd name="T79" fmla="*/ 1016 h 1016"/>
                <a:gd name="T80" fmla="*/ 844 w 844"/>
                <a:gd name="T81" fmla="*/ 1016 h 1016"/>
                <a:gd name="T82" fmla="*/ 844 w 844"/>
                <a:gd name="T83" fmla="*/ 968 h 1016"/>
                <a:gd name="T84" fmla="*/ 842 w 844"/>
                <a:gd name="T85" fmla="*/ 920 h 1016"/>
                <a:gd name="T86" fmla="*/ 838 w 844"/>
                <a:gd name="T87" fmla="*/ 872 h 1016"/>
                <a:gd name="T88" fmla="*/ 832 w 844"/>
                <a:gd name="T89" fmla="*/ 826 h 1016"/>
                <a:gd name="T90" fmla="*/ 824 w 844"/>
                <a:gd name="T91" fmla="*/ 782 h 1016"/>
                <a:gd name="T92" fmla="*/ 816 w 844"/>
                <a:gd name="T93" fmla="*/ 738 h 1016"/>
                <a:gd name="T94" fmla="*/ 806 w 844"/>
                <a:gd name="T95" fmla="*/ 696 h 1016"/>
                <a:gd name="T96" fmla="*/ 794 w 844"/>
                <a:gd name="T97" fmla="*/ 654 h 1016"/>
                <a:gd name="T98" fmla="*/ 780 w 844"/>
                <a:gd name="T99" fmla="*/ 614 h 1016"/>
                <a:gd name="T100" fmla="*/ 766 w 844"/>
                <a:gd name="T101" fmla="*/ 574 h 1016"/>
                <a:gd name="T102" fmla="*/ 750 w 844"/>
                <a:gd name="T103" fmla="*/ 536 h 1016"/>
                <a:gd name="T104" fmla="*/ 732 w 844"/>
                <a:gd name="T105" fmla="*/ 500 h 1016"/>
                <a:gd name="T106" fmla="*/ 712 w 844"/>
                <a:gd name="T107" fmla="*/ 464 h 1016"/>
                <a:gd name="T108" fmla="*/ 690 w 844"/>
                <a:gd name="T109" fmla="*/ 430 h 1016"/>
                <a:gd name="T110" fmla="*/ 668 w 844"/>
                <a:gd name="T111" fmla="*/ 398 h 1016"/>
                <a:gd name="T112" fmla="*/ 644 w 844"/>
                <a:gd name="T113" fmla="*/ 366 h 1016"/>
                <a:gd name="T114" fmla="*/ 644 w 844"/>
                <a:gd name="T115" fmla="*/ 366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4" h="1016">
                  <a:moveTo>
                    <a:pt x="644" y="366"/>
                  </a:moveTo>
                  <a:lnTo>
                    <a:pt x="644" y="366"/>
                  </a:lnTo>
                  <a:lnTo>
                    <a:pt x="610" y="324"/>
                  </a:lnTo>
                  <a:lnTo>
                    <a:pt x="572" y="286"/>
                  </a:lnTo>
                  <a:lnTo>
                    <a:pt x="532" y="250"/>
                  </a:lnTo>
                  <a:lnTo>
                    <a:pt x="490" y="218"/>
                  </a:lnTo>
                  <a:lnTo>
                    <a:pt x="446" y="188"/>
                  </a:lnTo>
                  <a:lnTo>
                    <a:pt x="400" y="160"/>
                  </a:lnTo>
                  <a:lnTo>
                    <a:pt x="350" y="134"/>
                  </a:lnTo>
                  <a:lnTo>
                    <a:pt x="298" y="110"/>
                  </a:lnTo>
                  <a:lnTo>
                    <a:pt x="324" y="0"/>
                  </a:lnTo>
                  <a:lnTo>
                    <a:pt x="0" y="98"/>
                  </a:lnTo>
                  <a:lnTo>
                    <a:pt x="246" y="330"/>
                  </a:lnTo>
                  <a:lnTo>
                    <a:pt x="272" y="222"/>
                  </a:lnTo>
                  <a:lnTo>
                    <a:pt x="272" y="222"/>
                  </a:lnTo>
                  <a:lnTo>
                    <a:pt x="314" y="242"/>
                  </a:lnTo>
                  <a:lnTo>
                    <a:pt x="356" y="264"/>
                  </a:lnTo>
                  <a:lnTo>
                    <a:pt x="396" y="290"/>
                  </a:lnTo>
                  <a:lnTo>
                    <a:pt x="436" y="320"/>
                  </a:lnTo>
                  <a:lnTo>
                    <a:pt x="476" y="352"/>
                  </a:lnTo>
                  <a:lnTo>
                    <a:pt x="514" y="388"/>
                  </a:lnTo>
                  <a:lnTo>
                    <a:pt x="550" y="430"/>
                  </a:lnTo>
                  <a:lnTo>
                    <a:pt x="584" y="474"/>
                  </a:lnTo>
                  <a:lnTo>
                    <a:pt x="600" y="498"/>
                  </a:lnTo>
                  <a:lnTo>
                    <a:pt x="616" y="524"/>
                  </a:lnTo>
                  <a:lnTo>
                    <a:pt x="630" y="550"/>
                  </a:lnTo>
                  <a:lnTo>
                    <a:pt x="644" y="578"/>
                  </a:lnTo>
                  <a:lnTo>
                    <a:pt x="656" y="608"/>
                  </a:lnTo>
                  <a:lnTo>
                    <a:pt x="668" y="638"/>
                  </a:lnTo>
                  <a:lnTo>
                    <a:pt x="680" y="670"/>
                  </a:lnTo>
                  <a:lnTo>
                    <a:pt x="690" y="702"/>
                  </a:lnTo>
                  <a:lnTo>
                    <a:pt x="700" y="736"/>
                  </a:lnTo>
                  <a:lnTo>
                    <a:pt x="708" y="772"/>
                  </a:lnTo>
                  <a:lnTo>
                    <a:pt x="714" y="810"/>
                  </a:lnTo>
                  <a:lnTo>
                    <a:pt x="720" y="848"/>
                  </a:lnTo>
                  <a:lnTo>
                    <a:pt x="724" y="888"/>
                  </a:lnTo>
                  <a:lnTo>
                    <a:pt x="728" y="930"/>
                  </a:lnTo>
                  <a:lnTo>
                    <a:pt x="730" y="972"/>
                  </a:lnTo>
                  <a:lnTo>
                    <a:pt x="730" y="1016"/>
                  </a:lnTo>
                  <a:lnTo>
                    <a:pt x="844" y="1016"/>
                  </a:lnTo>
                  <a:lnTo>
                    <a:pt x="844" y="1016"/>
                  </a:lnTo>
                  <a:lnTo>
                    <a:pt x="844" y="968"/>
                  </a:lnTo>
                  <a:lnTo>
                    <a:pt x="842" y="920"/>
                  </a:lnTo>
                  <a:lnTo>
                    <a:pt x="838" y="872"/>
                  </a:lnTo>
                  <a:lnTo>
                    <a:pt x="832" y="826"/>
                  </a:lnTo>
                  <a:lnTo>
                    <a:pt x="824" y="782"/>
                  </a:lnTo>
                  <a:lnTo>
                    <a:pt x="816" y="738"/>
                  </a:lnTo>
                  <a:lnTo>
                    <a:pt x="806" y="696"/>
                  </a:lnTo>
                  <a:lnTo>
                    <a:pt x="794" y="654"/>
                  </a:lnTo>
                  <a:lnTo>
                    <a:pt x="780" y="614"/>
                  </a:lnTo>
                  <a:lnTo>
                    <a:pt x="766" y="574"/>
                  </a:lnTo>
                  <a:lnTo>
                    <a:pt x="750" y="536"/>
                  </a:lnTo>
                  <a:lnTo>
                    <a:pt x="732" y="500"/>
                  </a:lnTo>
                  <a:lnTo>
                    <a:pt x="712" y="464"/>
                  </a:lnTo>
                  <a:lnTo>
                    <a:pt x="690" y="430"/>
                  </a:lnTo>
                  <a:lnTo>
                    <a:pt x="668" y="398"/>
                  </a:lnTo>
                  <a:lnTo>
                    <a:pt x="644" y="366"/>
                  </a:lnTo>
                  <a:lnTo>
                    <a:pt x="644" y="366"/>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51" name="Freeform 11"/>
            <p:cNvSpPr>
              <a:spLocks/>
            </p:cNvSpPr>
            <p:nvPr/>
          </p:nvSpPr>
          <p:spPr bwMode="auto">
            <a:xfrm>
              <a:off x="2822" y="656"/>
              <a:ext cx="846" cy="1016"/>
            </a:xfrm>
            <a:custGeom>
              <a:avLst/>
              <a:gdLst>
                <a:gd name="T0" fmla="*/ 846 w 846"/>
                <a:gd name="T1" fmla="*/ 98 h 1016"/>
                <a:gd name="T2" fmla="*/ 520 w 846"/>
                <a:gd name="T3" fmla="*/ 0 h 1016"/>
                <a:gd name="T4" fmla="*/ 546 w 846"/>
                <a:gd name="T5" fmla="*/ 110 h 1016"/>
                <a:gd name="T6" fmla="*/ 546 w 846"/>
                <a:gd name="T7" fmla="*/ 110 h 1016"/>
                <a:gd name="T8" fmla="*/ 496 w 846"/>
                <a:gd name="T9" fmla="*/ 134 h 1016"/>
                <a:gd name="T10" fmla="*/ 446 w 846"/>
                <a:gd name="T11" fmla="*/ 160 h 1016"/>
                <a:gd name="T12" fmla="*/ 400 w 846"/>
                <a:gd name="T13" fmla="*/ 188 h 1016"/>
                <a:gd name="T14" fmla="*/ 354 w 846"/>
                <a:gd name="T15" fmla="*/ 218 h 1016"/>
                <a:gd name="T16" fmla="*/ 312 w 846"/>
                <a:gd name="T17" fmla="*/ 250 h 1016"/>
                <a:gd name="T18" fmla="*/ 272 w 846"/>
                <a:gd name="T19" fmla="*/ 286 h 1016"/>
                <a:gd name="T20" fmla="*/ 236 w 846"/>
                <a:gd name="T21" fmla="*/ 324 h 1016"/>
                <a:gd name="T22" fmla="*/ 200 w 846"/>
                <a:gd name="T23" fmla="*/ 366 h 1016"/>
                <a:gd name="T24" fmla="*/ 200 w 846"/>
                <a:gd name="T25" fmla="*/ 366 h 1016"/>
                <a:gd name="T26" fmla="*/ 176 w 846"/>
                <a:gd name="T27" fmla="*/ 398 h 1016"/>
                <a:gd name="T28" fmla="*/ 154 w 846"/>
                <a:gd name="T29" fmla="*/ 430 h 1016"/>
                <a:gd name="T30" fmla="*/ 134 w 846"/>
                <a:gd name="T31" fmla="*/ 464 h 1016"/>
                <a:gd name="T32" fmla="*/ 114 w 846"/>
                <a:gd name="T33" fmla="*/ 500 h 1016"/>
                <a:gd name="T34" fmla="*/ 96 w 846"/>
                <a:gd name="T35" fmla="*/ 536 h 1016"/>
                <a:gd name="T36" fmla="*/ 80 w 846"/>
                <a:gd name="T37" fmla="*/ 574 h 1016"/>
                <a:gd name="T38" fmla="*/ 64 w 846"/>
                <a:gd name="T39" fmla="*/ 614 h 1016"/>
                <a:gd name="T40" fmla="*/ 52 w 846"/>
                <a:gd name="T41" fmla="*/ 654 h 1016"/>
                <a:gd name="T42" fmla="*/ 40 w 846"/>
                <a:gd name="T43" fmla="*/ 696 h 1016"/>
                <a:gd name="T44" fmla="*/ 30 w 846"/>
                <a:gd name="T45" fmla="*/ 738 h 1016"/>
                <a:gd name="T46" fmla="*/ 20 w 846"/>
                <a:gd name="T47" fmla="*/ 782 h 1016"/>
                <a:gd name="T48" fmla="*/ 14 w 846"/>
                <a:gd name="T49" fmla="*/ 826 h 1016"/>
                <a:gd name="T50" fmla="*/ 8 w 846"/>
                <a:gd name="T51" fmla="*/ 872 h 1016"/>
                <a:gd name="T52" fmla="*/ 4 w 846"/>
                <a:gd name="T53" fmla="*/ 920 h 1016"/>
                <a:gd name="T54" fmla="*/ 2 w 846"/>
                <a:gd name="T55" fmla="*/ 968 h 1016"/>
                <a:gd name="T56" fmla="*/ 0 w 846"/>
                <a:gd name="T57" fmla="*/ 1016 h 1016"/>
                <a:gd name="T58" fmla="*/ 114 w 846"/>
                <a:gd name="T59" fmla="*/ 1016 h 1016"/>
                <a:gd name="T60" fmla="*/ 114 w 846"/>
                <a:gd name="T61" fmla="*/ 1016 h 1016"/>
                <a:gd name="T62" fmla="*/ 114 w 846"/>
                <a:gd name="T63" fmla="*/ 972 h 1016"/>
                <a:gd name="T64" fmla="*/ 116 w 846"/>
                <a:gd name="T65" fmla="*/ 930 h 1016"/>
                <a:gd name="T66" fmla="*/ 120 w 846"/>
                <a:gd name="T67" fmla="*/ 888 h 1016"/>
                <a:gd name="T68" fmla="*/ 124 w 846"/>
                <a:gd name="T69" fmla="*/ 848 h 1016"/>
                <a:gd name="T70" fmla="*/ 130 w 846"/>
                <a:gd name="T71" fmla="*/ 810 h 1016"/>
                <a:gd name="T72" fmla="*/ 138 w 846"/>
                <a:gd name="T73" fmla="*/ 772 h 1016"/>
                <a:gd name="T74" fmla="*/ 146 w 846"/>
                <a:gd name="T75" fmla="*/ 736 h 1016"/>
                <a:gd name="T76" fmla="*/ 154 w 846"/>
                <a:gd name="T77" fmla="*/ 702 h 1016"/>
                <a:gd name="T78" fmla="*/ 166 w 846"/>
                <a:gd name="T79" fmla="*/ 670 h 1016"/>
                <a:gd name="T80" fmla="*/ 176 w 846"/>
                <a:gd name="T81" fmla="*/ 638 h 1016"/>
                <a:gd name="T82" fmla="*/ 188 w 846"/>
                <a:gd name="T83" fmla="*/ 608 h 1016"/>
                <a:gd name="T84" fmla="*/ 202 w 846"/>
                <a:gd name="T85" fmla="*/ 578 h 1016"/>
                <a:gd name="T86" fmla="*/ 216 w 846"/>
                <a:gd name="T87" fmla="*/ 550 h 1016"/>
                <a:gd name="T88" fmla="*/ 230 w 846"/>
                <a:gd name="T89" fmla="*/ 524 h 1016"/>
                <a:gd name="T90" fmla="*/ 244 w 846"/>
                <a:gd name="T91" fmla="*/ 498 h 1016"/>
                <a:gd name="T92" fmla="*/ 260 w 846"/>
                <a:gd name="T93" fmla="*/ 474 h 1016"/>
                <a:gd name="T94" fmla="*/ 294 w 846"/>
                <a:gd name="T95" fmla="*/ 430 h 1016"/>
                <a:gd name="T96" fmla="*/ 330 w 846"/>
                <a:gd name="T97" fmla="*/ 388 h 1016"/>
                <a:gd name="T98" fmla="*/ 368 w 846"/>
                <a:gd name="T99" fmla="*/ 352 h 1016"/>
                <a:gd name="T100" fmla="*/ 408 w 846"/>
                <a:gd name="T101" fmla="*/ 320 h 1016"/>
                <a:gd name="T102" fmla="*/ 448 w 846"/>
                <a:gd name="T103" fmla="*/ 290 h 1016"/>
                <a:gd name="T104" fmla="*/ 490 w 846"/>
                <a:gd name="T105" fmla="*/ 264 h 1016"/>
                <a:gd name="T106" fmla="*/ 532 w 846"/>
                <a:gd name="T107" fmla="*/ 242 h 1016"/>
                <a:gd name="T108" fmla="*/ 574 w 846"/>
                <a:gd name="T109" fmla="*/ 222 h 1016"/>
                <a:gd name="T110" fmla="*/ 598 w 846"/>
                <a:gd name="T111" fmla="*/ 330 h 1016"/>
                <a:gd name="T112" fmla="*/ 846 w 846"/>
                <a:gd name="T113" fmla="*/ 9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6" h="1016">
                  <a:moveTo>
                    <a:pt x="846" y="98"/>
                  </a:moveTo>
                  <a:lnTo>
                    <a:pt x="520" y="0"/>
                  </a:lnTo>
                  <a:lnTo>
                    <a:pt x="546" y="110"/>
                  </a:lnTo>
                  <a:lnTo>
                    <a:pt x="546" y="110"/>
                  </a:lnTo>
                  <a:lnTo>
                    <a:pt x="496" y="134"/>
                  </a:lnTo>
                  <a:lnTo>
                    <a:pt x="446" y="160"/>
                  </a:lnTo>
                  <a:lnTo>
                    <a:pt x="400" y="188"/>
                  </a:lnTo>
                  <a:lnTo>
                    <a:pt x="354" y="218"/>
                  </a:lnTo>
                  <a:lnTo>
                    <a:pt x="312" y="250"/>
                  </a:lnTo>
                  <a:lnTo>
                    <a:pt x="272" y="286"/>
                  </a:lnTo>
                  <a:lnTo>
                    <a:pt x="236" y="324"/>
                  </a:lnTo>
                  <a:lnTo>
                    <a:pt x="200" y="366"/>
                  </a:lnTo>
                  <a:lnTo>
                    <a:pt x="200" y="366"/>
                  </a:lnTo>
                  <a:lnTo>
                    <a:pt x="176" y="398"/>
                  </a:lnTo>
                  <a:lnTo>
                    <a:pt x="154" y="430"/>
                  </a:lnTo>
                  <a:lnTo>
                    <a:pt x="134" y="464"/>
                  </a:lnTo>
                  <a:lnTo>
                    <a:pt x="114" y="500"/>
                  </a:lnTo>
                  <a:lnTo>
                    <a:pt x="96" y="536"/>
                  </a:lnTo>
                  <a:lnTo>
                    <a:pt x="80" y="574"/>
                  </a:lnTo>
                  <a:lnTo>
                    <a:pt x="64" y="614"/>
                  </a:lnTo>
                  <a:lnTo>
                    <a:pt x="52" y="654"/>
                  </a:lnTo>
                  <a:lnTo>
                    <a:pt x="40" y="696"/>
                  </a:lnTo>
                  <a:lnTo>
                    <a:pt x="30" y="738"/>
                  </a:lnTo>
                  <a:lnTo>
                    <a:pt x="20" y="782"/>
                  </a:lnTo>
                  <a:lnTo>
                    <a:pt x="14" y="826"/>
                  </a:lnTo>
                  <a:lnTo>
                    <a:pt x="8" y="872"/>
                  </a:lnTo>
                  <a:lnTo>
                    <a:pt x="4" y="920"/>
                  </a:lnTo>
                  <a:lnTo>
                    <a:pt x="2" y="968"/>
                  </a:lnTo>
                  <a:lnTo>
                    <a:pt x="0" y="1016"/>
                  </a:lnTo>
                  <a:lnTo>
                    <a:pt x="114" y="1016"/>
                  </a:lnTo>
                  <a:lnTo>
                    <a:pt x="114" y="1016"/>
                  </a:lnTo>
                  <a:lnTo>
                    <a:pt x="114" y="972"/>
                  </a:lnTo>
                  <a:lnTo>
                    <a:pt x="116" y="930"/>
                  </a:lnTo>
                  <a:lnTo>
                    <a:pt x="120" y="888"/>
                  </a:lnTo>
                  <a:lnTo>
                    <a:pt x="124" y="848"/>
                  </a:lnTo>
                  <a:lnTo>
                    <a:pt x="130" y="810"/>
                  </a:lnTo>
                  <a:lnTo>
                    <a:pt x="138" y="772"/>
                  </a:lnTo>
                  <a:lnTo>
                    <a:pt x="146" y="736"/>
                  </a:lnTo>
                  <a:lnTo>
                    <a:pt x="154" y="702"/>
                  </a:lnTo>
                  <a:lnTo>
                    <a:pt x="166" y="670"/>
                  </a:lnTo>
                  <a:lnTo>
                    <a:pt x="176" y="638"/>
                  </a:lnTo>
                  <a:lnTo>
                    <a:pt x="188" y="608"/>
                  </a:lnTo>
                  <a:lnTo>
                    <a:pt x="202" y="578"/>
                  </a:lnTo>
                  <a:lnTo>
                    <a:pt x="216" y="550"/>
                  </a:lnTo>
                  <a:lnTo>
                    <a:pt x="230" y="524"/>
                  </a:lnTo>
                  <a:lnTo>
                    <a:pt x="244" y="498"/>
                  </a:lnTo>
                  <a:lnTo>
                    <a:pt x="260" y="474"/>
                  </a:lnTo>
                  <a:lnTo>
                    <a:pt x="294" y="430"/>
                  </a:lnTo>
                  <a:lnTo>
                    <a:pt x="330" y="388"/>
                  </a:lnTo>
                  <a:lnTo>
                    <a:pt x="368" y="352"/>
                  </a:lnTo>
                  <a:lnTo>
                    <a:pt x="408" y="320"/>
                  </a:lnTo>
                  <a:lnTo>
                    <a:pt x="448" y="290"/>
                  </a:lnTo>
                  <a:lnTo>
                    <a:pt x="490" y="264"/>
                  </a:lnTo>
                  <a:lnTo>
                    <a:pt x="532" y="242"/>
                  </a:lnTo>
                  <a:lnTo>
                    <a:pt x="574" y="222"/>
                  </a:lnTo>
                  <a:lnTo>
                    <a:pt x="598" y="330"/>
                  </a:lnTo>
                  <a:lnTo>
                    <a:pt x="846" y="9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grpSp>
      <p:pic>
        <p:nvPicPr>
          <p:cNvPr id="1026" name="Picture 2" descr="E:\指定国立大学を目指して_図\世界の問題.png"/>
          <p:cNvPicPr>
            <a:picLocks noChangeAspect="1" noChangeArrowheads="1"/>
          </p:cNvPicPr>
          <p:nvPr/>
        </p:nvPicPr>
        <p:blipFill rotWithShape="1">
          <a:blip r:embed="rId5">
            <a:extLst>
              <a:ext uri="{28A0092B-C50C-407E-A947-70E740481C1C}">
                <a14:useLocalDpi xmlns:a14="http://schemas.microsoft.com/office/drawing/2010/main" val="0"/>
              </a:ext>
            </a:extLst>
          </a:blip>
          <a:srcRect b="17413"/>
          <a:stretch/>
        </p:blipFill>
        <p:spPr bwMode="auto">
          <a:xfrm>
            <a:off x="1406190" y="1583511"/>
            <a:ext cx="1646594" cy="983530"/>
          </a:xfrm>
          <a:prstGeom prst="rect">
            <a:avLst/>
          </a:prstGeom>
          <a:noFill/>
          <a:extLst>
            <a:ext uri="{909E8E84-426E-40DD-AFC4-6F175D3DCCD1}">
              <a14:hiddenFill xmlns:a14="http://schemas.microsoft.com/office/drawing/2010/main">
                <a:solidFill>
                  <a:srgbClr val="FFFFFF"/>
                </a:solidFill>
              </a14:hiddenFill>
            </a:ext>
          </a:extLst>
        </p:spPr>
      </p:pic>
      <p:sp>
        <p:nvSpPr>
          <p:cNvPr id="815" name="角丸四角形 814"/>
          <p:cNvSpPr/>
          <p:nvPr/>
        </p:nvSpPr>
        <p:spPr>
          <a:xfrm>
            <a:off x="6516216" y="1167319"/>
            <a:ext cx="2475711" cy="360000"/>
          </a:xfrm>
          <a:prstGeom prst="roundRect">
            <a:avLst>
              <a:gd name="adj" fmla="val 50000"/>
            </a:avLst>
          </a:prstGeom>
          <a:solidFill>
            <a:srgbClr val="23379D"/>
          </a:solidFill>
          <a:ln w="9525" cap="flat" cmpd="sng" algn="ctr">
            <a:noFill/>
            <a:prstDash val="solid"/>
          </a:ln>
          <a:effectLst>
            <a:outerShdw blurRad="40000" dist="23000" dir="5400000" rotWithShape="0">
              <a:srgbClr val="000000">
                <a:alpha val="35000"/>
              </a:srgbClr>
            </a:outerShdw>
          </a:effectLst>
        </p:spPr>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4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816" name="テキスト ボックス 815"/>
          <p:cNvSpPr txBox="1"/>
          <p:nvPr/>
        </p:nvSpPr>
        <p:spPr>
          <a:xfrm>
            <a:off x="6707834" y="1249694"/>
            <a:ext cx="2011179" cy="189059"/>
          </a:xfrm>
          <a:prstGeom prst="rect">
            <a:avLst/>
          </a:prstGeom>
          <a:noFill/>
        </p:spPr>
        <p:txBody>
          <a:bodyPr vert="horz" wrap="none" lIns="0" tIns="0" rIns="0" bIns="0" rtlCol="0">
            <a:prstTxWarp prst="textPlain">
              <a:avLst/>
            </a:prstTxWarp>
            <a:noAutofit/>
          </a:bodyPr>
          <a:lstStyle/>
          <a:p>
            <a:pPr defTabSz="914400"/>
            <a:r>
              <a:rPr lang="ja-JP" altLang="en-US" b="1" kern="100" dirty="0">
                <a:solidFill>
                  <a:prstClr val="white"/>
                </a:solidFill>
                <a:cs typeface="Times New Roman" panose="02020603050405020304" pitchFamily="18" charset="0"/>
              </a:rPr>
              <a:t>優秀な人材の輩出</a:t>
            </a:r>
          </a:p>
        </p:txBody>
      </p:sp>
      <p:grpSp>
        <p:nvGrpSpPr>
          <p:cNvPr id="817" name="グループ化 816"/>
          <p:cNvGrpSpPr/>
          <p:nvPr/>
        </p:nvGrpSpPr>
        <p:grpSpPr>
          <a:xfrm>
            <a:off x="7486628" y="1507286"/>
            <a:ext cx="1247060" cy="992127"/>
            <a:chOff x="243792" y="1286853"/>
            <a:chExt cx="969233" cy="771093"/>
          </a:xfrm>
        </p:grpSpPr>
        <p:sp>
          <p:nvSpPr>
            <p:cNvPr id="818" name="テキスト ボックス 52"/>
            <p:cNvSpPr txBox="1"/>
            <p:nvPr/>
          </p:nvSpPr>
          <p:spPr>
            <a:xfrm>
              <a:off x="243792" y="1286853"/>
              <a:ext cx="969232" cy="363144"/>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新たな社会</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価値の創出</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820" name="テキスト ボックス 54"/>
            <p:cNvSpPr txBox="1"/>
            <p:nvPr/>
          </p:nvSpPr>
          <p:spPr>
            <a:xfrm>
              <a:off x="243792" y="1694802"/>
              <a:ext cx="969233" cy="363144"/>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より良い社会づくりに貢献</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grpSp>
      <p:grpSp>
        <p:nvGrpSpPr>
          <p:cNvPr id="827" name="グループ化 826"/>
          <p:cNvGrpSpPr/>
          <p:nvPr/>
        </p:nvGrpSpPr>
        <p:grpSpPr>
          <a:xfrm>
            <a:off x="3543200" y="2014059"/>
            <a:ext cx="2050552" cy="556958"/>
            <a:chOff x="3485254" y="2043243"/>
            <a:chExt cx="2050552" cy="556958"/>
          </a:xfrm>
        </p:grpSpPr>
        <p:sp>
          <p:nvSpPr>
            <p:cNvPr id="699" name="楕円 74"/>
            <p:cNvSpPr/>
            <p:nvPr/>
          </p:nvSpPr>
          <p:spPr>
            <a:xfrm>
              <a:off x="4531625" y="2327117"/>
              <a:ext cx="928482" cy="273084"/>
            </a:xfrm>
            <a:prstGeom prst="roundRect">
              <a:avLst>
                <a:gd name="adj" fmla="val 50000"/>
              </a:avLst>
            </a:prstGeom>
            <a:gradFill>
              <a:gsLst>
                <a:gs pos="1000">
                  <a:schemeClr val="accent3"/>
                </a:gs>
                <a:gs pos="50000">
                  <a:srgbClr val="C00000"/>
                </a:gs>
                <a:gs pos="100000">
                  <a:schemeClr val="accent5">
                    <a:lumMod val="50000"/>
                  </a:schemeClr>
                </a:gs>
              </a:gsLst>
            </a:gradFill>
            <a:ln/>
          </p:spPr>
          <p:style>
            <a:lnRef idx="0">
              <a:schemeClr val="accent3"/>
            </a:lnRef>
            <a:fillRef idx="3">
              <a:schemeClr val="accent3"/>
            </a:fillRef>
            <a:effectRef idx="3">
              <a:schemeClr val="accent3"/>
            </a:effectRef>
            <a:fontRef idx="minor">
              <a:schemeClr val="lt1"/>
            </a:fontRef>
          </p:style>
          <p:txBody>
            <a:bodyPr wrap="square" lIns="0" tIns="432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latin typeface="メイリオ"/>
                  <a:ea typeface="メイリオ"/>
                  <a:cs typeface="Times New Roman" panose="02020603050405020304" pitchFamily="18" charset="0"/>
                </a:rPr>
                <a:t>知の集積</a:t>
              </a:r>
              <a:endParaRPr kumimoji="0" lang="ja-JP" altLang="en-US" sz="1200" b="1" i="0" u="none" strike="noStrike" kern="100" cap="none" spc="0" normalizeH="0" baseline="0" noProof="0" dirty="0">
                <a:ln>
                  <a:noFill/>
                </a:ln>
                <a:solidFill>
                  <a:schemeClr val="bg1"/>
                </a:solidFill>
                <a:effectLst/>
                <a:uLnTx/>
                <a:uFillTx/>
                <a:latin typeface="メイリオ"/>
                <a:ea typeface="メイリオ"/>
                <a:cs typeface="Times New Roman" panose="02020603050405020304" pitchFamily="18" charset="0"/>
              </a:endParaRPr>
            </a:p>
          </p:txBody>
        </p:sp>
        <p:sp>
          <p:nvSpPr>
            <p:cNvPr id="700" name="楕円 74"/>
            <p:cNvSpPr/>
            <p:nvPr/>
          </p:nvSpPr>
          <p:spPr>
            <a:xfrm>
              <a:off x="3542093" y="2327117"/>
              <a:ext cx="928482" cy="273084"/>
            </a:xfrm>
            <a:prstGeom prst="roundRect">
              <a:avLst>
                <a:gd name="adj" fmla="val 50000"/>
              </a:avLst>
            </a:prstGeom>
            <a:gradFill>
              <a:gsLst>
                <a:gs pos="1000">
                  <a:schemeClr val="accent3"/>
                </a:gs>
                <a:gs pos="50000">
                  <a:srgbClr val="C00000"/>
                </a:gs>
                <a:gs pos="100000">
                  <a:schemeClr val="accent5">
                    <a:lumMod val="50000"/>
                  </a:schemeClr>
                </a:gs>
              </a:gsLst>
            </a:gradFill>
            <a:ln/>
          </p:spPr>
          <p:style>
            <a:lnRef idx="0">
              <a:schemeClr val="accent3"/>
            </a:lnRef>
            <a:fillRef idx="3">
              <a:schemeClr val="accent3"/>
            </a:fillRef>
            <a:effectRef idx="3">
              <a:schemeClr val="accent3"/>
            </a:effectRef>
            <a:fontRef idx="minor">
              <a:schemeClr val="lt1"/>
            </a:fontRef>
          </p:style>
          <p:txBody>
            <a:bodyPr wrap="square" lIns="0" tIns="432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latin typeface="メイリオ"/>
                  <a:ea typeface="メイリオ"/>
                  <a:cs typeface="Times New Roman" panose="02020603050405020304" pitchFamily="18" charset="0"/>
                </a:rPr>
                <a:t>研究成果</a:t>
              </a:r>
              <a:endParaRPr kumimoji="0" lang="ja-JP" altLang="en-US" sz="1200" b="1" i="0" u="none" strike="noStrike" kern="100" cap="none" spc="0" normalizeH="0" baseline="0" noProof="0" dirty="0">
                <a:ln>
                  <a:noFill/>
                </a:ln>
                <a:solidFill>
                  <a:schemeClr val="bg1"/>
                </a:solidFill>
                <a:effectLst/>
                <a:uLnTx/>
                <a:uFillTx/>
                <a:latin typeface="メイリオ"/>
                <a:ea typeface="メイリオ"/>
                <a:cs typeface="Times New Roman" panose="02020603050405020304" pitchFamily="18" charset="0"/>
              </a:endParaRPr>
            </a:p>
          </p:txBody>
        </p:sp>
        <p:sp>
          <p:nvSpPr>
            <p:cNvPr id="745" name="楕円 74"/>
            <p:cNvSpPr/>
            <p:nvPr/>
          </p:nvSpPr>
          <p:spPr>
            <a:xfrm>
              <a:off x="3485254" y="2043243"/>
              <a:ext cx="2050552" cy="245774"/>
            </a:xfrm>
            <a:prstGeom prst="roundRect">
              <a:avLst>
                <a:gd name="adj" fmla="val 50000"/>
              </a:avLst>
            </a:prstGeom>
            <a:gradFill>
              <a:gsLst>
                <a:gs pos="1000">
                  <a:schemeClr val="accent3"/>
                </a:gs>
                <a:gs pos="50000">
                  <a:srgbClr val="C00000"/>
                </a:gs>
                <a:gs pos="100000">
                  <a:schemeClr val="accent5">
                    <a:lumMod val="50000"/>
                  </a:schemeClr>
                </a:gs>
              </a:gsLst>
            </a:gradFill>
            <a:ln/>
          </p:spPr>
          <p:style>
            <a:lnRef idx="0">
              <a:schemeClr val="accent3"/>
            </a:lnRef>
            <a:fillRef idx="3">
              <a:schemeClr val="accent3"/>
            </a:fillRef>
            <a:effectRef idx="3">
              <a:schemeClr val="accent3"/>
            </a:effectRef>
            <a:fontRef idx="minor">
              <a:schemeClr val="lt1"/>
            </a:fontRef>
          </p:style>
          <p:txBody>
            <a:bodyPr wrap="square" lIns="0" tIns="36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latin typeface="メイリオ"/>
                  <a:ea typeface="メイリオ"/>
                  <a:cs typeface="Times New Roman" panose="02020603050405020304" pitchFamily="18" charset="0"/>
                </a:rPr>
                <a:t>新たなイノベーション</a:t>
              </a:r>
              <a:endParaRPr kumimoji="0" lang="ja-JP" altLang="en-US" sz="1200" b="1" i="0" u="none" strike="noStrike" kern="100" cap="none" spc="0" normalizeH="0" baseline="0" noProof="0" dirty="0">
                <a:ln>
                  <a:noFill/>
                </a:ln>
                <a:solidFill>
                  <a:schemeClr val="bg1"/>
                </a:solidFill>
                <a:effectLst/>
                <a:uLnTx/>
                <a:uFillTx/>
                <a:latin typeface="メイリオ"/>
                <a:ea typeface="メイリオ"/>
                <a:cs typeface="Times New Roman" panose="02020603050405020304" pitchFamily="18" charset="0"/>
              </a:endParaRPr>
            </a:p>
          </p:txBody>
        </p:sp>
      </p:grpSp>
      <p:grpSp>
        <p:nvGrpSpPr>
          <p:cNvPr id="814" name="グループ化 813"/>
          <p:cNvGrpSpPr/>
          <p:nvPr/>
        </p:nvGrpSpPr>
        <p:grpSpPr>
          <a:xfrm>
            <a:off x="3686476" y="1064293"/>
            <a:ext cx="1764000" cy="360000"/>
            <a:chOff x="3419872" y="1167319"/>
            <a:chExt cx="1764000" cy="360000"/>
          </a:xfrm>
        </p:grpSpPr>
        <p:sp>
          <p:nvSpPr>
            <p:cNvPr id="825" name="角丸四角形 824"/>
            <p:cNvSpPr/>
            <p:nvPr/>
          </p:nvSpPr>
          <p:spPr>
            <a:xfrm>
              <a:off x="3419872" y="1167319"/>
              <a:ext cx="1764000" cy="360000"/>
            </a:xfrm>
            <a:prstGeom prst="roundRect">
              <a:avLst>
                <a:gd name="adj" fmla="val 50000"/>
              </a:avLst>
            </a:prstGeom>
            <a:solidFill>
              <a:srgbClr val="23379D"/>
            </a:solidFill>
            <a:ln w="9525" cap="flat" cmpd="sng" algn="ctr">
              <a:noFill/>
              <a:prstDash val="solid"/>
            </a:ln>
            <a:effectLst>
              <a:outerShdw blurRad="40000" dist="23000" dir="5400000" rotWithShape="0">
                <a:srgbClr val="000000">
                  <a:alpha val="35000"/>
                </a:srgbClr>
              </a:outerShdw>
            </a:effectLst>
          </p:spPr>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4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826" name="テキスト ボックス 825"/>
            <p:cNvSpPr txBox="1"/>
            <p:nvPr/>
          </p:nvSpPr>
          <p:spPr>
            <a:xfrm>
              <a:off x="3611490" y="1249694"/>
              <a:ext cx="1368000" cy="189059"/>
            </a:xfrm>
            <a:prstGeom prst="rect">
              <a:avLst/>
            </a:prstGeom>
            <a:noFill/>
          </p:spPr>
          <p:txBody>
            <a:bodyPr vert="horz" wrap="none" lIns="0" tIns="0" rIns="0" bIns="0" rtlCol="0">
              <a:prstTxWarp prst="textPlain">
                <a:avLst/>
              </a:prstTxWarp>
              <a:noAutofit/>
            </a:bodyPr>
            <a:lstStyle/>
            <a:p>
              <a:pPr defTabSz="914400"/>
              <a:r>
                <a:rPr lang="ja-JP" altLang="en-US" b="1" kern="100" dirty="0" smtClean="0">
                  <a:solidFill>
                    <a:prstClr val="white"/>
                  </a:solidFill>
                  <a:cs typeface="Times New Roman" panose="02020603050405020304" pitchFamily="18" charset="0"/>
                </a:rPr>
                <a:t>学問の深化</a:t>
              </a:r>
              <a:endParaRPr lang="ja-JP" altLang="en-US" b="1" kern="100" dirty="0">
                <a:solidFill>
                  <a:prstClr val="white"/>
                </a:solidFill>
                <a:cs typeface="Times New Roman" panose="02020603050405020304" pitchFamily="18" charset="0"/>
              </a:endParaRPr>
            </a:p>
          </p:txBody>
        </p:sp>
      </p:grpSp>
      <p:grpSp>
        <p:nvGrpSpPr>
          <p:cNvPr id="838" name="グループ化 837"/>
          <p:cNvGrpSpPr/>
          <p:nvPr/>
        </p:nvGrpSpPr>
        <p:grpSpPr>
          <a:xfrm>
            <a:off x="897581" y="3809444"/>
            <a:ext cx="1937458" cy="1843261"/>
            <a:chOff x="897581" y="3654182"/>
            <a:chExt cx="1937458" cy="1843261"/>
          </a:xfrm>
        </p:grpSpPr>
        <p:grpSp>
          <p:nvGrpSpPr>
            <p:cNvPr id="829" name="グループ化 828"/>
            <p:cNvGrpSpPr/>
            <p:nvPr/>
          </p:nvGrpSpPr>
          <p:grpSpPr>
            <a:xfrm>
              <a:off x="897581" y="3877455"/>
              <a:ext cx="1868543" cy="916817"/>
              <a:chOff x="897581" y="3877455"/>
              <a:chExt cx="1868543" cy="916817"/>
            </a:xfrm>
          </p:grpSpPr>
          <p:sp>
            <p:nvSpPr>
              <p:cNvPr id="790" name="フローチャート: せん孔テープ 336"/>
              <p:cNvSpPr/>
              <p:nvPr/>
            </p:nvSpPr>
            <p:spPr>
              <a:xfrm>
                <a:off x="897581" y="3877455"/>
                <a:ext cx="1868543" cy="916817"/>
              </a:xfrm>
              <a:prstGeom prst="flowChartProcess">
                <a:avLst/>
              </a:prstGeom>
              <a:solidFill>
                <a:srgbClr val="FFED01"/>
              </a:solidFill>
              <a:ln w="6350">
                <a:noFill/>
                <a:prstDash val="solid"/>
              </a:ln>
              <a:effectLst>
                <a:outerShdw blurRad="50800" dist="38100" dir="2700000" algn="tl" rotWithShape="0">
                  <a:prstClr val="black">
                    <a:alpha val="40000"/>
                  </a:prstClr>
                </a:outerShdw>
              </a:effectLst>
            </p:spPr>
            <p:txBody>
              <a:bodyPr wrap="none" lIns="0" tIns="36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altLang="ja-JP" sz="1600" b="1" i="0" u="none" strike="noStrike" kern="100" cap="none" spc="0" normalizeH="0" baseline="0" noProof="0" dirty="0">
                  <a:ln>
                    <a:noFill/>
                  </a:ln>
                  <a:solidFill>
                    <a:prstClr val="black"/>
                  </a:solidFill>
                  <a:effectLst/>
                  <a:uLnTx/>
                  <a:uFillTx/>
                  <a:cs typeface="Times New Roman" panose="02020603050405020304" pitchFamily="18" charset="0"/>
                </a:endParaRPr>
              </a:p>
            </p:txBody>
          </p:sp>
          <p:sp>
            <p:nvSpPr>
              <p:cNvPr id="6" name="テキスト ボックス 5"/>
              <p:cNvSpPr txBox="1"/>
              <p:nvPr/>
            </p:nvSpPr>
            <p:spPr>
              <a:xfrm>
                <a:off x="987515" y="3948206"/>
                <a:ext cx="1628059" cy="747006"/>
              </a:xfrm>
              <a:prstGeom prst="rect">
                <a:avLst/>
              </a:prstGeom>
              <a:noFill/>
            </p:spPr>
            <p:txBody>
              <a:bodyPr wrap="none" lIns="0" tIns="0" rIns="0" bIns="0" rtlCol="0">
                <a:prstTxWarp prst="textPlain">
                  <a:avLst/>
                </a:prstTxWarp>
                <a:noAutofit/>
              </a:bodyPr>
              <a:lstStyle/>
              <a:p>
                <a:pPr lvl="0" defTabSz="685800">
                  <a:defRPr/>
                </a:pPr>
                <a:r>
                  <a:rPr kumimoji="0" lang="ja-JP" altLang="en-US" b="1" kern="100" dirty="0">
                    <a:solidFill>
                      <a:prstClr val="black"/>
                    </a:solidFill>
                    <a:cs typeface="Times New Roman" panose="02020603050405020304" pitchFamily="18" charset="0"/>
                  </a:rPr>
                  <a:t>世界</a:t>
                </a:r>
                <a:r>
                  <a:rPr kumimoji="0" lang="en-US" altLang="ja-JP" b="1" kern="100" dirty="0">
                    <a:solidFill>
                      <a:prstClr val="black"/>
                    </a:solidFill>
                    <a:cs typeface="Times New Roman" panose="02020603050405020304" pitchFamily="18" charset="0"/>
                  </a:rPr>
                  <a:t>21</a:t>
                </a:r>
                <a:r>
                  <a:rPr kumimoji="0" lang="ja-JP" altLang="en-US" b="1" kern="100" dirty="0">
                    <a:solidFill>
                      <a:prstClr val="black"/>
                    </a:solidFill>
                    <a:cs typeface="Times New Roman" panose="02020603050405020304" pitchFamily="18" charset="0"/>
                  </a:rPr>
                  <a:t>位（国内</a:t>
                </a:r>
                <a:r>
                  <a:rPr kumimoji="0" lang="en-US" altLang="ja-JP" b="1" kern="100" dirty="0">
                    <a:solidFill>
                      <a:prstClr val="black"/>
                    </a:solidFill>
                    <a:cs typeface="Times New Roman" panose="02020603050405020304" pitchFamily="18" charset="0"/>
                  </a:rPr>
                  <a:t>2</a:t>
                </a:r>
                <a:r>
                  <a:rPr kumimoji="0" lang="ja-JP" altLang="en-US" b="1" kern="100" dirty="0">
                    <a:solidFill>
                      <a:prstClr val="black"/>
                    </a:solidFill>
                    <a:cs typeface="Times New Roman" panose="02020603050405020304" pitchFamily="18" charset="0"/>
                  </a:rPr>
                  <a:t>位）の</a:t>
                </a:r>
                <a:endParaRPr kumimoji="0" lang="en-US" altLang="ja-JP" b="1" kern="100" dirty="0">
                  <a:solidFill>
                    <a:prstClr val="black"/>
                  </a:solidFill>
                  <a:cs typeface="Times New Roman" panose="02020603050405020304" pitchFamily="18" charset="0"/>
                </a:endParaRPr>
              </a:p>
              <a:p>
                <a:pPr lvl="0" defTabSz="685800">
                  <a:defRPr/>
                </a:pPr>
                <a:r>
                  <a:rPr kumimoji="0" lang="ja-JP" altLang="en-US" b="1" kern="100" dirty="0">
                    <a:solidFill>
                      <a:prstClr val="black"/>
                    </a:solidFill>
                    <a:cs typeface="Times New Roman" panose="02020603050405020304" pitchFamily="18" charset="0"/>
                  </a:rPr>
                  <a:t>イノベーティブな大学</a:t>
                </a:r>
                <a:endParaRPr kumimoji="0" lang="en-US" altLang="ja-JP" b="1" kern="100" dirty="0">
                  <a:solidFill>
                    <a:prstClr val="black"/>
                  </a:solidFill>
                  <a:cs typeface="Times New Roman" panose="02020603050405020304" pitchFamily="18" charset="0"/>
                </a:endParaRPr>
              </a:p>
              <a:p>
                <a:pPr lvl="0" defTabSz="685800">
                  <a:defRPr/>
                </a:pPr>
                <a:r>
                  <a:rPr kumimoji="0" lang="ja-JP" altLang="en-US" b="1" kern="100" dirty="0">
                    <a:solidFill>
                      <a:prstClr val="black"/>
                    </a:solidFill>
                    <a:cs typeface="Times New Roman" panose="02020603050405020304" pitchFamily="18" charset="0"/>
                  </a:rPr>
                  <a:t>（</a:t>
                </a:r>
                <a:r>
                  <a:rPr kumimoji="0" lang="en-US" altLang="ja-JP" b="1" kern="100" dirty="0">
                    <a:solidFill>
                      <a:prstClr val="black"/>
                    </a:solidFill>
                    <a:cs typeface="Times New Roman" panose="02020603050405020304" pitchFamily="18" charset="0"/>
                  </a:rPr>
                  <a:t>2016</a:t>
                </a:r>
                <a:r>
                  <a:rPr kumimoji="0" lang="ja-JP" altLang="en-US" b="1" kern="100" dirty="0">
                    <a:solidFill>
                      <a:prstClr val="black"/>
                    </a:solidFill>
                    <a:cs typeface="Times New Roman" panose="02020603050405020304" pitchFamily="18" charset="0"/>
                  </a:rPr>
                  <a:t>年ロイター社発表</a:t>
                </a:r>
                <a:r>
                  <a:rPr kumimoji="0" lang="ja-JP" altLang="en-US" b="1" kern="100" dirty="0" smtClean="0">
                    <a:solidFill>
                      <a:prstClr val="black"/>
                    </a:solidFill>
                    <a:cs typeface="Times New Roman" panose="02020603050405020304" pitchFamily="18" charset="0"/>
                  </a:rPr>
                  <a:t>）</a:t>
                </a:r>
                <a:endParaRPr kumimoji="0" lang="en-US" altLang="ja-JP" b="1" kern="100" dirty="0">
                  <a:solidFill>
                    <a:prstClr val="black"/>
                  </a:solidFill>
                  <a:cs typeface="Times New Roman" panose="02020603050405020304" pitchFamily="18" charset="0"/>
                </a:endParaRPr>
              </a:p>
            </p:txBody>
          </p:sp>
        </p:grpSp>
        <p:grpSp>
          <p:nvGrpSpPr>
            <p:cNvPr id="791" name="グループ化 790"/>
            <p:cNvGrpSpPr/>
            <p:nvPr/>
          </p:nvGrpSpPr>
          <p:grpSpPr>
            <a:xfrm>
              <a:off x="2640072" y="3654182"/>
              <a:ext cx="194967" cy="1843261"/>
              <a:chOff x="4877656" y="4657935"/>
              <a:chExt cx="107052" cy="1012092"/>
            </a:xfrm>
          </p:grpSpPr>
          <p:sp>
            <p:nvSpPr>
              <p:cNvPr id="792" name="正方形/長方形 791"/>
              <p:cNvSpPr/>
              <p:nvPr/>
            </p:nvSpPr>
            <p:spPr>
              <a:xfrm>
                <a:off x="4904231" y="4681688"/>
                <a:ext cx="53119" cy="988339"/>
              </a:xfrm>
              <a:prstGeom prst="rect">
                <a:avLst/>
              </a:prstGeom>
              <a:solidFill>
                <a:sysClr val="windowText" lastClr="000000">
                  <a:lumMod val="75000"/>
                  <a:lumOff val="2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793" name="円/楕円 792"/>
              <p:cNvSpPr/>
              <p:nvPr/>
            </p:nvSpPr>
            <p:spPr>
              <a:xfrm>
                <a:off x="4877656" y="4657935"/>
                <a:ext cx="107052" cy="107052"/>
              </a:xfrm>
              <a:prstGeom prst="ellipse">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grpSp>
      </p:grpSp>
      <p:grpSp>
        <p:nvGrpSpPr>
          <p:cNvPr id="797" name="グループ化 796"/>
          <p:cNvGrpSpPr/>
          <p:nvPr/>
        </p:nvGrpSpPr>
        <p:grpSpPr>
          <a:xfrm>
            <a:off x="1276741" y="5406403"/>
            <a:ext cx="1639873" cy="324000"/>
            <a:chOff x="3421253" y="4978993"/>
            <a:chExt cx="1639873" cy="324000"/>
          </a:xfrm>
        </p:grpSpPr>
        <p:sp>
          <p:nvSpPr>
            <p:cNvPr id="798" name="テキスト ボックス 797"/>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799" name="テキスト ボックス 798"/>
            <p:cNvSpPr txBox="1"/>
            <p:nvPr/>
          </p:nvSpPr>
          <p:spPr>
            <a:xfrm>
              <a:off x="3773189" y="5032993"/>
              <a:ext cx="936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16</a:t>
              </a:r>
              <a:r>
                <a:rPr lang="ja-JP" altLang="en-US" b="1" dirty="0" smtClean="0">
                  <a:solidFill>
                    <a:schemeClr val="bg1"/>
                  </a:solidFill>
                  <a:latin typeface="+mn-ea"/>
                </a:rPr>
                <a:t>研究科</a:t>
              </a:r>
              <a:endParaRPr lang="en-US" altLang="ja-JP" b="1" dirty="0" smtClean="0">
                <a:solidFill>
                  <a:schemeClr val="bg1"/>
                </a:solidFill>
                <a:latin typeface="+mn-ea"/>
              </a:endParaRPr>
            </a:p>
          </p:txBody>
        </p:sp>
      </p:grpSp>
      <p:grpSp>
        <p:nvGrpSpPr>
          <p:cNvPr id="840" name="グループ化 839"/>
          <p:cNvGrpSpPr/>
          <p:nvPr/>
        </p:nvGrpSpPr>
        <p:grpSpPr>
          <a:xfrm>
            <a:off x="1205890" y="3235565"/>
            <a:ext cx="6725172" cy="452812"/>
            <a:chOff x="1289958" y="3235565"/>
            <a:chExt cx="6725172" cy="452812"/>
          </a:xfrm>
        </p:grpSpPr>
        <p:grpSp>
          <p:nvGrpSpPr>
            <p:cNvPr id="715" name="グループ化 714"/>
            <p:cNvGrpSpPr/>
            <p:nvPr/>
          </p:nvGrpSpPr>
          <p:grpSpPr>
            <a:xfrm>
              <a:off x="3136852" y="3241951"/>
              <a:ext cx="3031384" cy="440040"/>
              <a:chOff x="2172891" y="5338127"/>
              <a:chExt cx="2232000" cy="324000"/>
            </a:xfrm>
          </p:grpSpPr>
          <p:sp>
            <p:nvSpPr>
              <p:cNvPr id="716" name="テキスト ボックス 715"/>
              <p:cNvSpPr txBox="1"/>
              <p:nvPr/>
            </p:nvSpPr>
            <p:spPr>
              <a:xfrm>
                <a:off x="2172891" y="5338127"/>
                <a:ext cx="2232000" cy="324000"/>
              </a:xfrm>
              <a:prstGeom prst="roundRect">
                <a:avLst/>
              </a:prstGeom>
              <a:gradFill rotWithShape="1">
                <a:gsLst>
                  <a:gs pos="0">
                    <a:srgbClr val="23379D"/>
                  </a:gs>
                  <a:gs pos="80000">
                    <a:srgbClr val="2667A2"/>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lIns="0" tIns="36000" rIns="0" bIns="0" rtlCol="0"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717" name="テキスト ボックス 716"/>
              <p:cNvSpPr txBox="1"/>
              <p:nvPr/>
            </p:nvSpPr>
            <p:spPr>
              <a:xfrm>
                <a:off x="2532891" y="5406937"/>
                <a:ext cx="1512000" cy="198000"/>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社会と共創する力</a:t>
                </a:r>
                <a:endParaRPr kumimoji="0" lang="ja-JP" altLang="en-US" sz="1800" b="1" i="0" u="none" strike="noStrike" kern="0" cap="none" spc="0" normalizeH="0" baseline="0" noProof="0" dirty="0" smtClean="0">
                  <a:ln>
                    <a:noFill/>
                  </a:ln>
                  <a:solidFill>
                    <a:prstClr val="white"/>
                  </a:solidFill>
                  <a:effectLst/>
                  <a:uLnTx/>
                  <a:uFillTx/>
                </a:endParaRPr>
              </a:p>
            </p:txBody>
          </p:sp>
        </p:grpSp>
        <p:grpSp>
          <p:nvGrpSpPr>
            <p:cNvPr id="832" name="グループ化 831"/>
            <p:cNvGrpSpPr/>
            <p:nvPr/>
          </p:nvGrpSpPr>
          <p:grpSpPr>
            <a:xfrm>
              <a:off x="6920834" y="3235565"/>
              <a:ext cx="1094296" cy="452812"/>
              <a:chOff x="2172891" y="5324703"/>
              <a:chExt cx="1044000" cy="432000"/>
            </a:xfrm>
          </p:grpSpPr>
          <p:sp>
            <p:nvSpPr>
              <p:cNvPr id="833" name="テキスト ボックス 832"/>
              <p:cNvSpPr txBox="1"/>
              <p:nvPr/>
            </p:nvSpPr>
            <p:spPr>
              <a:xfrm>
                <a:off x="2172891" y="5324703"/>
                <a:ext cx="1044000" cy="432000"/>
              </a:xfrm>
              <a:prstGeom prst="ellipse">
                <a:avLst/>
              </a:prstGeom>
              <a:solidFill>
                <a:schemeClr val="accent3">
                  <a:lumMod val="50000"/>
                </a:schemeClr>
              </a:solidFill>
              <a:ln w="28575">
                <a:noFill/>
              </a:ln>
              <a:effectLst/>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34" name="テキスト ボックス 833"/>
              <p:cNvSpPr txBox="1"/>
              <p:nvPr/>
            </p:nvSpPr>
            <p:spPr>
              <a:xfrm>
                <a:off x="2424891" y="5414703"/>
                <a:ext cx="540000" cy="252000"/>
              </a:xfrm>
              <a:prstGeom prst="rect">
                <a:avLst/>
              </a:prstGeom>
              <a:noFill/>
            </p:spPr>
            <p:txBody>
              <a:bodyPr vert="horz" wrap="none" lIns="0" tIns="0" rIns="0" bIns="0" rtlCol="0">
                <a:prstTxWarp prst="textPlain">
                  <a:avLst/>
                </a:prstTxWarp>
                <a:noAutofit/>
              </a:bodyPr>
              <a:lstStyle/>
              <a:p>
                <a:r>
                  <a:rPr lang="ja-JP" altLang="en-US" sz="1600" b="1" dirty="0" smtClean="0">
                    <a:solidFill>
                      <a:schemeClr val="bg1"/>
                    </a:solidFill>
                  </a:rPr>
                  <a:t>社会</a:t>
                </a:r>
                <a:endParaRPr kumimoji="1" lang="ja-JP" altLang="en-US" b="1" dirty="0">
                  <a:solidFill>
                    <a:schemeClr val="bg1"/>
                  </a:solidFill>
                  <a:latin typeface="+mn-ea"/>
                </a:endParaRPr>
              </a:p>
            </p:txBody>
          </p:sp>
        </p:grpSp>
        <p:grpSp>
          <p:nvGrpSpPr>
            <p:cNvPr id="835" name="グループ化 834"/>
            <p:cNvGrpSpPr/>
            <p:nvPr/>
          </p:nvGrpSpPr>
          <p:grpSpPr>
            <a:xfrm>
              <a:off x="1289958" y="3235565"/>
              <a:ext cx="1094296" cy="452812"/>
              <a:chOff x="2172891" y="5324703"/>
              <a:chExt cx="1044000" cy="432000"/>
            </a:xfrm>
          </p:grpSpPr>
          <p:sp>
            <p:nvSpPr>
              <p:cNvPr id="836" name="テキスト ボックス 835"/>
              <p:cNvSpPr txBox="1"/>
              <p:nvPr/>
            </p:nvSpPr>
            <p:spPr>
              <a:xfrm>
                <a:off x="2172891" y="5324703"/>
                <a:ext cx="1044000" cy="432000"/>
              </a:xfrm>
              <a:prstGeom prst="ellipse">
                <a:avLst/>
              </a:prstGeom>
              <a:solidFill>
                <a:schemeClr val="accent1"/>
              </a:solidFill>
              <a:ln w="28575">
                <a:noFill/>
              </a:ln>
              <a:effectLst/>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37" name="テキスト ボックス 836"/>
              <p:cNvSpPr txBox="1"/>
              <p:nvPr/>
            </p:nvSpPr>
            <p:spPr>
              <a:xfrm>
                <a:off x="2424891" y="5414703"/>
                <a:ext cx="540000" cy="252000"/>
              </a:xfrm>
              <a:prstGeom prst="rect">
                <a:avLst/>
              </a:prstGeom>
              <a:noFill/>
            </p:spPr>
            <p:txBody>
              <a:bodyPr vert="horz" wrap="none" lIns="0" tIns="0" rIns="0" bIns="0" rtlCol="0">
                <a:prstTxWarp prst="textPlain">
                  <a:avLst/>
                </a:prstTxWarp>
                <a:noAutofit/>
              </a:bodyPr>
              <a:lstStyle/>
              <a:p>
                <a:r>
                  <a:rPr lang="ja-JP" altLang="en-US" sz="1600" b="1" dirty="0" smtClean="0">
                    <a:solidFill>
                      <a:schemeClr val="bg1"/>
                    </a:solidFill>
                  </a:rPr>
                  <a:t>世界</a:t>
                </a:r>
                <a:endParaRPr kumimoji="1" lang="ja-JP" altLang="en-US" b="1" dirty="0">
                  <a:solidFill>
                    <a:schemeClr val="bg1"/>
                  </a:solidFill>
                  <a:latin typeface="+mn-ea"/>
                </a:endParaRPr>
              </a:p>
            </p:txBody>
          </p:sp>
        </p:grpSp>
      </p:grpSp>
      <p:sp>
        <p:nvSpPr>
          <p:cNvPr id="839" name="左右矢印 838"/>
          <p:cNvSpPr/>
          <p:nvPr/>
        </p:nvSpPr>
        <p:spPr>
          <a:xfrm>
            <a:off x="5991284" y="3335405"/>
            <a:ext cx="963993" cy="248964"/>
          </a:xfrm>
          <a:prstGeom prst="leftRightArrow">
            <a:avLst>
              <a:gd name="adj1" fmla="val 57067"/>
              <a:gd name="adj2" fmla="val 6943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2" name="左右矢印 841"/>
          <p:cNvSpPr/>
          <p:nvPr/>
        </p:nvSpPr>
        <p:spPr>
          <a:xfrm>
            <a:off x="2189166" y="3335405"/>
            <a:ext cx="965968" cy="248964"/>
          </a:xfrm>
          <a:prstGeom prst="leftRightArrow">
            <a:avLst>
              <a:gd name="adj1" fmla="val 57067"/>
              <a:gd name="adj2" fmla="val 6943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50" name="直線矢印コネクタ 849"/>
          <p:cNvCxnSpPr/>
          <p:nvPr/>
        </p:nvCxnSpPr>
        <p:spPr>
          <a:xfrm flipH="1" flipV="1">
            <a:off x="5693789" y="2297933"/>
            <a:ext cx="1261491" cy="1888499"/>
          </a:xfrm>
          <a:prstGeom prst="straightConnector1">
            <a:avLst/>
          </a:prstGeom>
          <a:ln w="76200">
            <a:solidFill>
              <a:srgbClr val="E82C5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3" name="正方形/長方形 732"/>
          <p:cNvSpPr/>
          <p:nvPr/>
        </p:nvSpPr>
        <p:spPr>
          <a:xfrm>
            <a:off x="1790254" y="2649978"/>
            <a:ext cx="5514083" cy="504000"/>
          </a:xfrm>
          <a:prstGeom prst="rect">
            <a:avLst/>
          </a:prstGeom>
          <a:noFill/>
          <a:ln w="9525" cap="flat" cmpd="sng" algn="ctr">
            <a:noFill/>
            <a:prstDash val="solid"/>
          </a:ln>
          <a:effectLst/>
        </p:spPr>
        <p:txBody>
          <a:bodyPr wrap="none" lIns="0" tIns="0" rIns="0" bIns="0" rtlCol="0" anchor="ctr" anchorCtr="0">
            <a:prstTxWarp prst="textPlain">
              <a:avLst/>
            </a:prstTxWarp>
            <a:noAutofit/>
          </a:bodyPr>
          <a:lstStyle/>
          <a:p>
            <a:pPr lvl="0" algn="ctr" defTabSz="685800">
              <a:lnSpc>
                <a:spcPts val="2200"/>
              </a:lnSpc>
              <a:defRPr/>
            </a:pPr>
            <a:r>
              <a:rPr kumimoji="0" lang="ja-JP" altLang="en-US" sz="2000" b="1" i="0" u="none" strike="noStrike" kern="100" cap="none" spc="0" normalizeH="0" baseline="0" noProof="0" dirty="0" smtClean="0">
                <a:ln>
                  <a:noFill/>
                </a:ln>
                <a:solidFill>
                  <a:srgbClr val="C00000"/>
                </a:solidFill>
                <a:effectLst>
                  <a:glow rad="50800">
                    <a:prstClr val="white"/>
                  </a:glow>
                </a:effectLst>
                <a:uLnTx/>
                <a:uFillTx/>
                <a:latin typeface="メイリオ"/>
                <a:ea typeface="メイリオ"/>
                <a:cs typeface="Times New Roman" panose="02020603050405020304" pitchFamily="18" charset="0"/>
              </a:rPr>
              <a:t>世界のトップ</a:t>
            </a:r>
            <a:r>
              <a:rPr kumimoji="0" lang="ja-JP" altLang="en-US" sz="2000" b="1" kern="100" dirty="0">
                <a:solidFill>
                  <a:srgbClr val="C00000"/>
                </a:solidFill>
                <a:effectLst>
                  <a:glow rad="50800">
                    <a:prstClr val="white"/>
                  </a:glow>
                </a:effectLst>
                <a:cs typeface="Times New Roman" panose="02020603050405020304" pitchFamily="18" charset="0"/>
              </a:rPr>
              <a:t>大学に</a:t>
            </a:r>
            <a:r>
              <a:rPr kumimoji="0" lang="ja-JP" altLang="en-US" sz="2000" b="1" kern="100" dirty="0" smtClean="0">
                <a:solidFill>
                  <a:srgbClr val="C00000"/>
                </a:solidFill>
                <a:effectLst>
                  <a:glow rad="50800">
                    <a:prstClr val="white"/>
                  </a:glow>
                </a:effectLst>
                <a:cs typeface="Times New Roman" panose="02020603050405020304" pitchFamily="18" charset="0"/>
              </a:rPr>
              <a:t>伍する指定国立大学を目指し、</a:t>
            </a:r>
            <a:endParaRPr kumimoji="0" lang="en-US" altLang="ja-JP" sz="2000" b="1" kern="100" dirty="0" smtClean="0">
              <a:solidFill>
                <a:srgbClr val="C00000"/>
              </a:solidFill>
              <a:effectLst>
                <a:glow rad="50800">
                  <a:prstClr val="white"/>
                </a:glow>
              </a:effectLst>
              <a:cs typeface="Times New Roman" panose="02020603050405020304" pitchFamily="18" charset="0"/>
            </a:endParaRPr>
          </a:p>
          <a:p>
            <a:pPr lvl="0" algn="ctr" defTabSz="685800">
              <a:lnSpc>
                <a:spcPts val="2200"/>
              </a:lnSpc>
              <a:defRPr/>
            </a:pPr>
            <a:r>
              <a:rPr kumimoji="0" lang="ja-JP" altLang="en-US" sz="2000" b="1" kern="100" dirty="0" smtClean="0">
                <a:solidFill>
                  <a:srgbClr val="C00000"/>
                </a:solidFill>
                <a:effectLst>
                  <a:glow rad="50800">
                    <a:prstClr val="white"/>
                  </a:glow>
                </a:effectLst>
                <a:cs typeface="Times New Roman" panose="02020603050405020304" pitchFamily="18" charset="0"/>
              </a:rPr>
              <a:t>社会</a:t>
            </a:r>
            <a:r>
              <a:rPr kumimoji="0" lang="ja-JP" altLang="en-US" sz="2000" b="1" i="0" u="none" strike="noStrike" kern="100" cap="none" spc="0" normalizeH="0" baseline="0" noProof="0" dirty="0" smtClean="0">
                <a:ln>
                  <a:noFill/>
                </a:ln>
                <a:solidFill>
                  <a:srgbClr val="C00000"/>
                </a:solidFill>
                <a:effectLst>
                  <a:glow rad="50800">
                    <a:prstClr val="white"/>
                  </a:glow>
                </a:effectLst>
                <a:uLnTx/>
                <a:uFillTx/>
                <a:latin typeface="メイリオ"/>
                <a:ea typeface="メイリオ"/>
                <a:cs typeface="Times New Roman" panose="02020603050405020304" pitchFamily="18" charset="0"/>
              </a:rPr>
              <a:t>変革を促進するイノベーティブな大学へ</a:t>
            </a:r>
            <a:endParaRPr kumimoji="0" lang="ja-JP" altLang="en-US" sz="2000" b="1" i="0" u="none" strike="noStrike" kern="100" cap="none" spc="0" normalizeH="0" baseline="0" noProof="0" dirty="0">
              <a:ln>
                <a:noFill/>
              </a:ln>
              <a:solidFill>
                <a:srgbClr val="C00000"/>
              </a:solidFill>
              <a:effectLst>
                <a:glow rad="50800">
                  <a:prstClr val="white"/>
                </a:glow>
              </a:effectLst>
              <a:uLnTx/>
              <a:uFillTx/>
              <a:latin typeface="メイリオ"/>
              <a:ea typeface="メイリオ"/>
              <a:cs typeface="Times New Roman" panose="02020603050405020304" pitchFamily="18" charset="0"/>
            </a:endParaRPr>
          </a:p>
        </p:txBody>
      </p:sp>
      <p:grpSp>
        <p:nvGrpSpPr>
          <p:cNvPr id="848" name="グループ化 847"/>
          <p:cNvGrpSpPr/>
          <p:nvPr/>
        </p:nvGrpSpPr>
        <p:grpSpPr>
          <a:xfrm>
            <a:off x="6280780" y="3809444"/>
            <a:ext cx="2629288" cy="1174388"/>
            <a:chOff x="6280780" y="3809444"/>
            <a:chExt cx="2629288" cy="1174388"/>
          </a:xfrm>
        </p:grpSpPr>
        <p:sp>
          <p:nvSpPr>
            <p:cNvPr id="841" name="角丸四角形 840"/>
            <p:cNvSpPr/>
            <p:nvPr/>
          </p:nvSpPr>
          <p:spPr>
            <a:xfrm>
              <a:off x="6280780" y="3809444"/>
              <a:ext cx="2629288" cy="1034287"/>
            </a:xfrm>
            <a:prstGeom prst="roundRect">
              <a:avLst>
                <a:gd name="adj" fmla="val 12933"/>
              </a:avLst>
            </a:prstGeom>
            <a:solidFill>
              <a:srgbClr val="FFE45B"/>
            </a:solidFill>
            <a:ln w="76200">
              <a:solidFill>
                <a:srgbClr val="E82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45" name="図 844"/>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380430" y="4104593"/>
              <a:ext cx="1439247" cy="879239"/>
            </a:xfrm>
            <a:prstGeom prst="rect">
              <a:avLst/>
            </a:prstGeom>
          </p:spPr>
        </p:pic>
        <p:sp>
          <p:nvSpPr>
            <p:cNvPr id="843" name="テキスト ボックス 842"/>
            <p:cNvSpPr txBox="1"/>
            <p:nvPr/>
          </p:nvSpPr>
          <p:spPr>
            <a:xfrm>
              <a:off x="6437160" y="3896528"/>
              <a:ext cx="1801449" cy="730332"/>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effectLst/>
                  <a:uLnTx/>
                  <a:uFillTx/>
                </a:rPr>
                <a:t>ダイバーシティは</a:t>
              </a:r>
              <a:endParaRPr kumimoji="0" lang="en-US" altLang="ja-JP" sz="1800" b="1"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b="1" kern="0" dirty="0" smtClean="0"/>
                <a:t>不可欠</a:t>
              </a:r>
              <a:r>
                <a:rPr kumimoji="0" lang="en-US" altLang="ja-JP" b="1" kern="0" dirty="0" smtClean="0"/>
                <a:t>!!</a:t>
              </a:r>
              <a:endParaRPr kumimoji="0" lang="ja-JP" altLang="en-US" sz="1800" b="1" i="0" u="none" strike="noStrike" kern="0" cap="none" spc="0" normalizeH="0" baseline="0" noProof="0" dirty="0" smtClean="0">
                <a:ln>
                  <a:noFill/>
                </a:ln>
                <a:effectLst/>
                <a:uLnTx/>
                <a:uFillTx/>
              </a:endParaRPr>
            </a:p>
          </p:txBody>
        </p:sp>
      </p:grpSp>
    </p:spTree>
    <p:extLst>
      <p:ext uri="{BB962C8B-B14F-4D97-AF65-F5344CB8AC3E}">
        <p14:creationId xmlns:p14="http://schemas.microsoft.com/office/powerpoint/2010/main" val="198558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3142" t="35376" r="11731" b="21005"/>
          <a:stretch/>
        </p:blipFill>
        <p:spPr>
          <a:xfrm>
            <a:off x="0" y="3200400"/>
            <a:ext cx="9144000" cy="3123528"/>
          </a:xfrm>
          <a:prstGeom prst="rect">
            <a:avLst/>
          </a:prstGeom>
        </p:spPr>
      </p:pic>
      <p:sp>
        <p:nvSpPr>
          <p:cNvPr id="11" name="正方形/長方形 10"/>
          <p:cNvSpPr/>
          <p:nvPr/>
        </p:nvSpPr>
        <p:spPr>
          <a:xfrm>
            <a:off x="1717588" y="3875128"/>
            <a:ext cx="5708823" cy="1697769"/>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34776" t="17135" r="4816" b="38972"/>
          <a:stretch/>
        </p:blipFill>
        <p:spPr>
          <a:xfrm>
            <a:off x="0" y="606152"/>
            <a:ext cx="9144000" cy="2618962"/>
          </a:xfrm>
          <a:prstGeom prst="rect">
            <a:avLst/>
          </a:prstGeom>
        </p:spPr>
      </p:pic>
      <p:sp>
        <p:nvSpPr>
          <p:cNvPr id="4" name="正方形/長方形 3"/>
          <p:cNvSpPr/>
          <p:nvPr/>
        </p:nvSpPr>
        <p:spPr>
          <a:xfrm>
            <a:off x="1717588" y="939114"/>
            <a:ext cx="5708823" cy="1418949"/>
          </a:xfrm>
          <a:prstGeom prst="rect">
            <a:avLst/>
          </a:prstGeom>
          <a:solidFill>
            <a:schemeClr val="tx2">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17588" y="986041"/>
            <a:ext cx="5929828" cy="1246495"/>
          </a:xfrm>
          <a:prstGeom prst="rect">
            <a:avLst/>
          </a:prstGeom>
        </p:spPr>
        <p:txBody>
          <a:bodyPr wrap="none">
            <a:spAutoFit/>
          </a:bodyPr>
          <a:lstStyle/>
          <a:p>
            <a:pPr algn="ctr">
              <a:lnSpc>
                <a:spcPct val="150000"/>
              </a:lnSpc>
            </a:pPr>
            <a:r>
              <a:rPr lang="ja-JP" altLang="en-US" sz="2500" b="1" dirty="0">
                <a:solidFill>
                  <a:schemeClr val="bg1"/>
                </a:solidFill>
                <a:latin typeface="+mn-ea"/>
                <a:cs typeface="Yu Gothic" charset="-128"/>
              </a:rPr>
              <a:t>バブル崩</a:t>
            </a:r>
            <a:r>
              <a:rPr lang="ja-JP" altLang="en-US" sz="2500" b="1" spc="-1100" dirty="0">
                <a:solidFill>
                  <a:schemeClr val="bg1"/>
                </a:solidFill>
                <a:latin typeface="+mn-ea"/>
                <a:cs typeface="Yu Gothic" charset="-128"/>
              </a:rPr>
              <a:t>壊</a:t>
            </a:r>
            <a:r>
              <a:rPr lang="ja-JP" altLang="en-US" sz="2500" b="1" dirty="0">
                <a:solidFill>
                  <a:schemeClr val="bg1"/>
                </a:solidFill>
                <a:latin typeface="+mn-ea"/>
                <a:cs typeface="Yu Gothic" charset="-128"/>
              </a:rPr>
              <a:t>（</a:t>
            </a:r>
            <a:r>
              <a:rPr lang="en-US" altLang="ja-JP" sz="2500" b="1" dirty="0">
                <a:solidFill>
                  <a:schemeClr val="bg1"/>
                </a:solidFill>
                <a:latin typeface="+mn-ea"/>
                <a:cs typeface="Yu Gothic" charset="-128"/>
              </a:rPr>
              <a:t>1992</a:t>
            </a:r>
            <a:r>
              <a:rPr lang="ja-JP" altLang="en-US" sz="2500" b="1" dirty="0">
                <a:solidFill>
                  <a:schemeClr val="bg1"/>
                </a:solidFill>
                <a:latin typeface="+mn-ea"/>
                <a:cs typeface="Yu Gothic" charset="-128"/>
              </a:rPr>
              <a:t>年頃</a:t>
            </a:r>
            <a:r>
              <a:rPr lang="ja-JP" altLang="en-US" sz="2500" b="1" spc="-1100" dirty="0">
                <a:solidFill>
                  <a:schemeClr val="bg1"/>
                </a:solidFill>
                <a:latin typeface="+mn-ea"/>
                <a:cs typeface="Yu Gothic" charset="-128"/>
              </a:rPr>
              <a:t>）</a:t>
            </a:r>
            <a:r>
              <a:rPr lang="ja-JP" altLang="en-US" sz="2500" b="1" dirty="0">
                <a:solidFill>
                  <a:schemeClr val="bg1"/>
                </a:solidFill>
                <a:latin typeface="+mn-ea"/>
                <a:cs typeface="Yu Gothic" charset="-128"/>
              </a:rPr>
              <a:t>以降</a:t>
            </a:r>
            <a:r>
              <a:rPr lang="ja-JP" altLang="en-US" sz="2500" b="1" dirty="0" smtClean="0">
                <a:solidFill>
                  <a:schemeClr val="bg1"/>
                </a:solidFill>
                <a:latin typeface="+mn-ea"/>
                <a:cs typeface="Yu Gothic" charset="-128"/>
              </a:rPr>
              <a:t>、</a:t>
            </a:r>
            <a:endParaRPr lang="en-US" altLang="ja-JP" sz="2500" b="1" dirty="0" smtClean="0">
              <a:solidFill>
                <a:schemeClr val="bg1"/>
              </a:solidFill>
              <a:latin typeface="+mn-ea"/>
              <a:cs typeface="Yu Gothic" charset="-128"/>
            </a:endParaRPr>
          </a:p>
          <a:p>
            <a:pPr algn="ctr">
              <a:lnSpc>
                <a:spcPct val="150000"/>
              </a:lnSpc>
            </a:pPr>
            <a:r>
              <a:rPr lang="ja-JP" altLang="en-US" sz="2500" b="1" spc="300" dirty="0" smtClean="0">
                <a:solidFill>
                  <a:schemeClr val="bg1"/>
                </a:solidFill>
                <a:latin typeface="+mn-ea"/>
                <a:cs typeface="Yu Gothic" charset="-128"/>
              </a:rPr>
              <a:t>日本</a:t>
            </a:r>
            <a:r>
              <a:rPr lang="ja-JP" altLang="en-US" sz="2500" b="1" spc="300" dirty="0">
                <a:solidFill>
                  <a:schemeClr val="bg1"/>
                </a:solidFill>
                <a:latin typeface="+mn-ea"/>
                <a:cs typeface="Yu Gothic" charset="-128"/>
              </a:rPr>
              <a:t>社会</a:t>
            </a:r>
            <a:r>
              <a:rPr lang="ja-JP" altLang="en-US" sz="2500" b="1" spc="300" dirty="0" smtClean="0">
                <a:solidFill>
                  <a:schemeClr val="bg1"/>
                </a:solidFill>
                <a:latin typeface="+mn-ea"/>
                <a:cs typeface="Yu Gothic" charset="-128"/>
              </a:rPr>
              <a:t>はなかなか元気が出ない。</a:t>
            </a:r>
            <a:endParaRPr lang="en-US" altLang="ja-JP" sz="2500" b="1" spc="300" dirty="0" smtClean="0">
              <a:solidFill>
                <a:schemeClr val="bg1"/>
              </a:solidFill>
              <a:latin typeface="+mn-ea"/>
              <a:cs typeface="Yu Gothic" charset="-128"/>
            </a:endParaRPr>
          </a:p>
        </p:txBody>
      </p:sp>
      <p:sp>
        <p:nvSpPr>
          <p:cNvPr id="6" name="正方形/長方形 5"/>
          <p:cNvSpPr/>
          <p:nvPr/>
        </p:nvSpPr>
        <p:spPr>
          <a:xfrm>
            <a:off x="1607086" y="4042736"/>
            <a:ext cx="5929828" cy="1438855"/>
          </a:xfrm>
          <a:prstGeom prst="rect">
            <a:avLst/>
          </a:prstGeom>
        </p:spPr>
        <p:txBody>
          <a:bodyPr wrap="none">
            <a:spAutoFit/>
          </a:bodyPr>
          <a:lstStyle/>
          <a:p>
            <a:pPr algn="ctr">
              <a:lnSpc>
                <a:spcPts val="3500"/>
              </a:lnSpc>
            </a:pPr>
            <a:r>
              <a:rPr lang="ja-JP" altLang="en-US" sz="2500" b="1" spc="300" dirty="0">
                <a:solidFill>
                  <a:srgbClr val="2D287F"/>
                </a:solidFill>
                <a:latin typeface="+mn-ea"/>
                <a:cs typeface="Yu Gothic" charset="-128"/>
              </a:rPr>
              <a:t>大学が社会の先導モデルになり</a:t>
            </a:r>
            <a:r>
              <a:rPr lang="ja-JP" altLang="en-US" sz="2500" b="1" spc="300" dirty="0" smtClean="0">
                <a:solidFill>
                  <a:srgbClr val="2D287F"/>
                </a:solidFill>
                <a:latin typeface="+mn-ea"/>
                <a:cs typeface="Yu Gothic" charset="-128"/>
              </a:rPr>
              <a:t>、</a:t>
            </a:r>
            <a:endParaRPr lang="en-US" altLang="ja-JP" sz="2500" b="1" spc="300" dirty="0" smtClean="0">
              <a:solidFill>
                <a:srgbClr val="2D287F"/>
              </a:solidFill>
              <a:latin typeface="+mn-ea"/>
              <a:cs typeface="Yu Gothic" charset="-128"/>
            </a:endParaRPr>
          </a:p>
          <a:p>
            <a:pPr algn="ctr">
              <a:lnSpc>
                <a:spcPts val="3500"/>
              </a:lnSpc>
            </a:pPr>
            <a:r>
              <a:rPr lang="ja-JP" altLang="en-US" sz="2500" b="1" spc="300" dirty="0" smtClean="0">
                <a:solidFill>
                  <a:srgbClr val="2D287F"/>
                </a:solidFill>
                <a:latin typeface="+mn-ea"/>
                <a:cs typeface="Yu Gothic" charset="-128"/>
              </a:rPr>
              <a:t>男女</a:t>
            </a:r>
            <a:r>
              <a:rPr lang="ja-JP" altLang="en-US" sz="2500" b="1" spc="300" dirty="0">
                <a:solidFill>
                  <a:srgbClr val="2D287F"/>
                </a:solidFill>
                <a:latin typeface="+mn-ea"/>
                <a:cs typeface="Yu Gothic" charset="-128"/>
              </a:rPr>
              <a:t>が共に</a:t>
            </a:r>
            <a:r>
              <a:rPr lang="ja-JP" altLang="en-US" sz="2500" b="1" spc="-1000" dirty="0" smtClean="0">
                <a:solidFill>
                  <a:srgbClr val="2D287F"/>
                </a:solidFill>
                <a:latin typeface="+mn-ea"/>
                <a:cs typeface="Yu Gothic" charset="-128"/>
              </a:rPr>
              <a:t>、</a:t>
            </a:r>
            <a:r>
              <a:rPr lang="ja-JP" altLang="en-US" sz="2500" b="1" spc="300" dirty="0" smtClean="0">
                <a:solidFill>
                  <a:srgbClr val="2D287F"/>
                </a:solidFill>
                <a:latin typeface="+mn-ea"/>
                <a:cs typeface="Yu Gothic" charset="-128"/>
              </a:rPr>
              <a:t>しなやか</a:t>
            </a:r>
            <a:r>
              <a:rPr lang="ja-JP" altLang="en-US" sz="2500" b="1" spc="300" dirty="0">
                <a:solidFill>
                  <a:srgbClr val="2D287F"/>
                </a:solidFill>
                <a:latin typeface="+mn-ea"/>
                <a:cs typeface="Yu Gothic" charset="-128"/>
              </a:rPr>
              <a:t>に活躍</a:t>
            </a:r>
            <a:r>
              <a:rPr lang="ja-JP" altLang="en-US" sz="2500" b="1" spc="300" dirty="0" smtClean="0">
                <a:solidFill>
                  <a:srgbClr val="2D287F"/>
                </a:solidFill>
                <a:latin typeface="+mn-ea"/>
                <a:cs typeface="Yu Gothic" charset="-128"/>
              </a:rPr>
              <a:t>できる</a:t>
            </a:r>
            <a:endParaRPr lang="en-US" altLang="ja-JP" sz="2500" b="1" spc="300" dirty="0" smtClean="0">
              <a:solidFill>
                <a:srgbClr val="2D287F"/>
              </a:solidFill>
              <a:latin typeface="+mn-ea"/>
              <a:cs typeface="Yu Gothic" charset="-128"/>
            </a:endParaRPr>
          </a:p>
          <a:p>
            <a:pPr algn="ctr">
              <a:lnSpc>
                <a:spcPts val="3500"/>
              </a:lnSpc>
            </a:pPr>
            <a:r>
              <a:rPr lang="ja-JP" altLang="en-US" sz="2500" b="1" spc="300" dirty="0" smtClean="0">
                <a:solidFill>
                  <a:srgbClr val="2D287F"/>
                </a:solidFill>
                <a:latin typeface="+mn-ea"/>
                <a:cs typeface="Yu Gothic" charset="-128"/>
              </a:rPr>
              <a:t>新しい</a:t>
            </a:r>
            <a:r>
              <a:rPr lang="ja-JP" altLang="en-US" sz="2500" b="1" spc="300" dirty="0">
                <a:solidFill>
                  <a:srgbClr val="2D287F"/>
                </a:solidFill>
                <a:latin typeface="+mn-ea"/>
                <a:cs typeface="Yu Gothic" charset="-128"/>
              </a:rPr>
              <a:t>働き方を目指すべき。</a:t>
            </a:r>
            <a:endParaRPr lang="ja-JP" altLang="en-US" sz="2500" spc="300" dirty="0">
              <a:solidFill>
                <a:srgbClr val="2D287F"/>
              </a:solidFill>
              <a:latin typeface="+mn-ea"/>
            </a:endParaRPr>
          </a:p>
        </p:txBody>
      </p:sp>
      <p:sp>
        <p:nvSpPr>
          <p:cNvPr id="13" name="タイトル 12"/>
          <p:cNvSpPr>
            <a:spLocks noGrp="1"/>
          </p:cNvSpPr>
          <p:nvPr>
            <p:ph type="title"/>
          </p:nvPr>
        </p:nvSpPr>
        <p:spPr/>
        <p:txBody>
          <a:bodyPr/>
          <a:lstStyle/>
          <a:p>
            <a:r>
              <a:rPr lang="ja-JP" altLang="en-US" dirty="0"/>
              <a:t>なぜ、大阪大学は男女協働</a:t>
            </a:r>
            <a:r>
              <a:rPr lang="ja-JP" altLang="en-US" dirty="0" smtClean="0"/>
              <a:t>？</a:t>
            </a:r>
            <a:endParaRPr kumimoji="1" lang="ja-JP" altLang="en-US" dirty="0"/>
          </a:p>
        </p:txBody>
      </p:sp>
      <p:sp>
        <p:nvSpPr>
          <p:cNvPr id="14" name="スライド番号プレースホルダー 13"/>
          <p:cNvSpPr>
            <a:spLocks noGrp="1"/>
          </p:cNvSpPr>
          <p:nvPr>
            <p:ph type="sldNum" sz="quarter" idx="12"/>
          </p:nvPr>
        </p:nvSpPr>
        <p:spPr/>
        <p:txBody>
          <a:bodyPr/>
          <a:lstStyle/>
          <a:p>
            <a:fld id="{A7E7ED49-658C-6645-BA2D-D61B8012E42E}" type="slidenum">
              <a:rPr lang="ja-JP" altLang="en-US" smtClean="0"/>
              <a:pPr/>
              <a:t>1</a:t>
            </a:fld>
            <a:endParaRPr lang="ja-JP" altLang="en-US" dirty="0"/>
          </a:p>
        </p:txBody>
      </p:sp>
      <p:sp>
        <p:nvSpPr>
          <p:cNvPr id="16" name="角丸四角形 15"/>
          <p:cNvSpPr/>
          <p:nvPr/>
        </p:nvSpPr>
        <p:spPr>
          <a:xfrm>
            <a:off x="1607086" y="2921669"/>
            <a:ext cx="5929828" cy="582242"/>
          </a:xfrm>
          <a:prstGeom prst="roundRect">
            <a:avLst>
              <a:gd name="adj" fmla="val 50000"/>
            </a:avLst>
          </a:prstGeom>
          <a:solidFill>
            <a:srgbClr val="DB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717588" y="2954527"/>
            <a:ext cx="5929828" cy="541174"/>
          </a:xfrm>
          <a:prstGeom prst="rect">
            <a:avLst/>
          </a:prstGeom>
        </p:spPr>
        <p:txBody>
          <a:bodyPr wrap="none">
            <a:spAutoFit/>
          </a:bodyPr>
          <a:lstStyle/>
          <a:p>
            <a:pPr algn="ctr">
              <a:lnSpc>
                <a:spcPts val="3500"/>
              </a:lnSpc>
            </a:pPr>
            <a:r>
              <a:rPr lang="ja-JP" altLang="en-US" sz="2500" b="1" spc="300" dirty="0">
                <a:solidFill>
                  <a:schemeClr val="bg1"/>
                </a:solidFill>
                <a:latin typeface="+mn-ea"/>
                <a:cs typeface="Yu Gothic" charset="-128"/>
              </a:rPr>
              <a:t>挑戦する女性の力が社会を変える。</a:t>
            </a:r>
            <a:endParaRPr lang="ja-JP" altLang="en-US" sz="2500" spc="300" dirty="0">
              <a:solidFill>
                <a:schemeClr val="bg1"/>
              </a:solidFill>
              <a:latin typeface="+mn-ea"/>
            </a:endParaRPr>
          </a:p>
        </p:txBody>
      </p:sp>
      <p:sp>
        <p:nvSpPr>
          <p:cNvPr id="17" name="二等辺三角形 16"/>
          <p:cNvSpPr/>
          <p:nvPr/>
        </p:nvSpPr>
        <p:spPr>
          <a:xfrm rot="10800000">
            <a:off x="4320789" y="2232536"/>
            <a:ext cx="502420" cy="3497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0800000">
            <a:off x="4320789" y="3639306"/>
            <a:ext cx="502420" cy="3497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44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角丸四角形 23"/>
          <p:cNvSpPr/>
          <p:nvPr/>
        </p:nvSpPr>
        <p:spPr>
          <a:xfrm>
            <a:off x="216040" y="5397918"/>
            <a:ext cx="8711920" cy="660693"/>
          </a:xfrm>
          <a:prstGeom prst="roundRect">
            <a:avLst>
              <a:gd name="adj" fmla="val 50000"/>
            </a:avLst>
          </a:prstGeom>
          <a:ln w="57150">
            <a:solidFill>
              <a:srgbClr val="DB5F5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40F18C9F-1A60-4E49-A00F-30C05259EEFC}" type="slidenum">
              <a:rPr kumimoji="1" lang="ja-JP" altLang="en-US" smtClean="0"/>
              <a:pPr/>
              <a:t>2</a:t>
            </a:fld>
            <a:endParaRPr kumimoji="1" lang="ja-JP" altLang="en-US"/>
          </a:p>
        </p:txBody>
      </p:sp>
      <p:sp>
        <p:nvSpPr>
          <p:cNvPr id="5" name="タイトル 4"/>
          <p:cNvSpPr>
            <a:spLocks noGrp="1"/>
          </p:cNvSpPr>
          <p:nvPr>
            <p:ph type="title"/>
          </p:nvPr>
        </p:nvSpPr>
        <p:spPr/>
        <p:txBody>
          <a:bodyPr/>
          <a:lstStyle/>
          <a:p>
            <a:r>
              <a:rPr kumimoji="1" lang="ja-JP" altLang="en-US" dirty="0" smtClean="0"/>
              <a:t>大阪大学における現状と目標</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434356983"/>
              </p:ext>
            </p:extLst>
          </p:nvPr>
        </p:nvGraphicFramePr>
        <p:xfrm>
          <a:off x="216040" y="783769"/>
          <a:ext cx="8711920" cy="4315174"/>
        </p:xfrm>
        <a:graphic>
          <a:graphicData uri="http://schemas.openxmlformats.org/drawingml/2006/table">
            <a:tbl>
              <a:tblPr>
                <a:tableStyleId>{5C22544A-7EE6-4342-B048-85BDC9FD1C3A}</a:tableStyleId>
              </a:tblPr>
              <a:tblGrid>
                <a:gridCol w="1244560"/>
                <a:gridCol w="1244560"/>
                <a:gridCol w="1153407"/>
                <a:gridCol w="1335713"/>
                <a:gridCol w="1244560"/>
                <a:gridCol w="1244560"/>
                <a:gridCol w="1244560"/>
              </a:tblGrid>
              <a:tr h="473463">
                <a:tc rowSpan="2">
                  <a:txBody>
                    <a:bodyPr/>
                    <a:lstStyle/>
                    <a:p>
                      <a:pPr algn="ctr"/>
                      <a:r>
                        <a:rPr kumimoji="1" lang="ja-JP" altLang="en-US" sz="1600" b="1" dirty="0" smtClean="0">
                          <a:solidFill>
                            <a:schemeClr val="bg1"/>
                          </a:solidFill>
                        </a:rPr>
                        <a:t>大阪大学</a:t>
                      </a:r>
                      <a:endParaRPr kumimoji="1" lang="ja-JP" altLang="en-US" sz="1600" b="1" dirty="0">
                        <a:solidFill>
                          <a:schemeClr val="bg1"/>
                        </a:solidFill>
                      </a:endParaRPr>
                    </a:p>
                  </a:txBody>
                  <a:tcPr marL="72000" marR="72000" marT="36000" marB="36000" anchor="ctr">
                    <a:lnB w="12700" cap="flat" cmpd="sng" algn="ctr">
                      <a:solidFill>
                        <a:schemeClr val="tx1"/>
                      </a:solidFill>
                      <a:prstDash val="solid"/>
                      <a:round/>
                      <a:headEnd type="none" w="med" len="med"/>
                      <a:tailEnd type="none" w="med" len="med"/>
                    </a:lnB>
                    <a:solidFill>
                      <a:srgbClr val="2D287F"/>
                    </a:solidFill>
                  </a:tcPr>
                </a:tc>
                <a:tc gridSpan="2">
                  <a:txBody>
                    <a:bodyPr/>
                    <a:lstStyle/>
                    <a:p>
                      <a:pPr algn="ctr"/>
                      <a:r>
                        <a:rPr kumimoji="1" lang="ja-JP" altLang="en-US" sz="2000" b="1" dirty="0" smtClean="0">
                          <a:solidFill>
                            <a:schemeClr val="tx1"/>
                          </a:solidFill>
                        </a:rPr>
                        <a:t>採用比率</a:t>
                      </a:r>
                      <a:endParaRPr kumimoji="1" lang="ja-JP" altLang="en-US" sz="2000" b="1" dirty="0">
                        <a:solidFill>
                          <a:schemeClr val="tx1"/>
                        </a:solidFill>
                      </a:endParaRPr>
                    </a:p>
                  </a:txBody>
                  <a:tcPr marL="72000" marR="72000" marT="36000" marB="3600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DD000"/>
                    </a:solidFill>
                  </a:tcPr>
                </a:tc>
                <a:tc hMerge="1">
                  <a:txBody>
                    <a:bodyPr/>
                    <a:lstStyle/>
                    <a:p>
                      <a:pPr algn="ctr"/>
                      <a:endParaRPr kumimoji="1" lang="ja-JP" altLang="en-US" dirty="0"/>
                    </a:p>
                  </a:txBody>
                  <a:tcPr anchor="ctr">
                    <a:noFill/>
                  </a:tcPr>
                </a:tc>
                <a:tc gridSpan="2">
                  <a:txBody>
                    <a:bodyPr/>
                    <a:lstStyle/>
                    <a:p>
                      <a:pPr algn="ctr"/>
                      <a:r>
                        <a:rPr kumimoji="1" lang="ja-JP" altLang="en-US" sz="2000" b="1" dirty="0" smtClean="0">
                          <a:solidFill>
                            <a:schemeClr val="tx1"/>
                          </a:solidFill>
                        </a:rPr>
                        <a:t>在職比率</a:t>
                      </a:r>
                      <a:endParaRPr kumimoji="1" lang="ja-JP" altLang="en-US" sz="2000" b="1" dirty="0">
                        <a:solidFill>
                          <a:schemeClr val="tx1"/>
                        </a:solidFill>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pPr algn="ctr"/>
                      <a:endParaRPr kumimoji="1" lang="ja-JP" altLang="en-US" dirty="0"/>
                    </a:p>
                  </a:txBody>
                  <a:tcPr anchor="ctr">
                    <a:noFill/>
                  </a:tcPr>
                </a:tc>
                <a:tc gridSpan="2">
                  <a:txBody>
                    <a:bodyPr/>
                    <a:lstStyle/>
                    <a:p>
                      <a:pPr algn="ctr"/>
                      <a:r>
                        <a:rPr kumimoji="1" lang="ja-JP" altLang="en-US" sz="2000" b="1" dirty="0" smtClean="0">
                          <a:solidFill>
                            <a:schemeClr val="bg1"/>
                          </a:solidFill>
                        </a:rPr>
                        <a:t>上位職比率</a:t>
                      </a:r>
                      <a:endParaRPr kumimoji="1" lang="ja-JP" altLang="en-US" sz="2000" b="1" dirty="0">
                        <a:solidFill>
                          <a:schemeClr val="bg1"/>
                        </a:solidFill>
                      </a:endParaRPr>
                    </a:p>
                  </a:txBody>
                  <a:tcPr marL="72000" marR="72000" marT="36000" marB="3600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3">
                        <a:lumMod val="75000"/>
                      </a:schemeClr>
                    </a:solidFill>
                  </a:tcPr>
                </a:tc>
                <a:tc hMerge="1">
                  <a:txBody>
                    <a:bodyPr/>
                    <a:lstStyle/>
                    <a:p>
                      <a:pPr algn="ctr"/>
                      <a:endParaRPr kumimoji="1" lang="ja-JP" altLang="en-US" dirty="0"/>
                    </a:p>
                  </a:txBody>
                  <a:tcPr anchor="ctr">
                    <a:noFill/>
                  </a:tcPr>
                </a:tc>
              </a:tr>
              <a:tr h="527735">
                <a:tc vMerge="1">
                  <a:txBody>
                    <a:bodyPr/>
                    <a:lstStyle/>
                    <a:p>
                      <a:pPr algn="ctr"/>
                      <a:endParaRPr kumimoji="1" lang="ja-JP" altLang="en-US" dirty="0"/>
                    </a:p>
                  </a:txBody>
                  <a:tcPr anchor="ctr">
                    <a:noFill/>
                  </a:tcPr>
                </a:tc>
                <a:tc>
                  <a:txBody>
                    <a:bodyPr/>
                    <a:lstStyle/>
                    <a:p>
                      <a:pPr algn="ctr"/>
                      <a:r>
                        <a:rPr kumimoji="1" lang="zh-TW" altLang="en-US" sz="1800" b="1" dirty="0" smtClean="0">
                          <a:solidFill>
                            <a:schemeClr val="tx1"/>
                          </a:solidFill>
                        </a:rPr>
                        <a:t>現状</a:t>
                      </a:r>
                      <a:endParaRPr kumimoji="1" lang="en-US" altLang="zh-TW" sz="1800" b="1" dirty="0" smtClean="0">
                        <a:solidFill>
                          <a:schemeClr val="tx1"/>
                        </a:solidFill>
                      </a:endParaRPr>
                    </a:p>
                    <a:p>
                      <a:pPr algn="ctr"/>
                      <a:r>
                        <a:rPr kumimoji="1" lang="zh-TW" altLang="en-US" sz="1100" b="1" dirty="0" smtClean="0">
                          <a:solidFill>
                            <a:schemeClr val="tx1"/>
                          </a:solidFill>
                        </a:rPr>
                        <a:t>（平成</a:t>
                      </a:r>
                      <a:r>
                        <a:rPr kumimoji="1" lang="en-US" altLang="zh-TW" sz="1100" b="1" dirty="0" smtClean="0">
                          <a:solidFill>
                            <a:schemeClr val="tx1"/>
                          </a:solidFill>
                        </a:rPr>
                        <a:t>27</a:t>
                      </a:r>
                      <a:r>
                        <a:rPr kumimoji="1" lang="zh-TW" altLang="en-US" sz="1100" b="1" dirty="0" smtClean="0">
                          <a:solidFill>
                            <a:schemeClr val="tx1"/>
                          </a:solidFill>
                        </a:rPr>
                        <a:t>年度実績）</a:t>
                      </a:r>
                      <a:endParaRPr kumimoji="1" lang="ja-JP" altLang="en-US" sz="1100" b="1" dirty="0">
                        <a:solidFill>
                          <a:schemeClr val="tx1"/>
                        </a:solidFill>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目標</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　</a:t>
                      </a: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現状</a:t>
                      </a:r>
                      <a:endParaRPr kumimoji="1" lang="en-US" altLang="zh-TW"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zh-TW" sz="1100" b="1" i="0" u="none" strike="noStrike" kern="1200" cap="none" spc="0" normalizeH="0" baseline="0" noProof="0" dirty="0" smtClean="0">
                          <a:ln>
                            <a:noFill/>
                          </a:ln>
                          <a:solidFill>
                            <a:schemeClr val="tx1"/>
                          </a:solidFill>
                          <a:effectLst/>
                          <a:uLnTx/>
                          <a:uFillTx/>
                          <a:latin typeface="+mn-lt"/>
                          <a:ea typeface="+mn-ea"/>
                          <a:cs typeface="+mn-cs"/>
                        </a:rPr>
                        <a:t>27</a:t>
                      </a:r>
                      <a:r>
                        <a:rPr kumimoji="1" lang="zh-TW" altLang="en-US" sz="1100" b="1" i="0" u="none" strike="noStrike" kern="1200" cap="none" spc="0" normalizeH="0" baseline="0" noProof="0" dirty="0" smtClean="0">
                          <a:ln>
                            <a:noFill/>
                          </a:ln>
                          <a:solidFill>
                            <a:schemeClr val="tx1"/>
                          </a:solidFill>
                          <a:effectLst/>
                          <a:uLnTx/>
                          <a:uFillTx/>
                          <a:latin typeface="+mn-lt"/>
                          <a:ea typeface="+mn-ea"/>
                          <a:cs typeface="+mn-cs"/>
                        </a:rPr>
                        <a:t>年度実績）</a:t>
                      </a:r>
                      <a:endParaRPr kumimoji="1" lang="ja-JP" altLang="en-US" sz="1100" b="1" i="0" u="none" strike="noStrike" kern="1200" cap="none" spc="0" normalizeH="0" baseline="0" noProof="0" dirty="0" smtClean="0">
                        <a:ln>
                          <a:noFill/>
                        </a:ln>
                        <a:solidFill>
                          <a:schemeClr val="tx1"/>
                        </a:solidFill>
                        <a:effectLst/>
                        <a:uLnTx/>
                        <a:uFillTx/>
                        <a:latin typeface="+mn-lt"/>
                        <a:ea typeface="+mn-ea"/>
                        <a:cs typeface="+mn-cs"/>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目標</a:t>
                      </a:r>
                      <a:endParaRPr kumimoji="1" lang="ja-JP" altLang="en-US" sz="1800" b="1" i="0" u="none" strike="noStrike" kern="1200" cap="none" spc="0" normalizeH="0" baseline="0" noProof="0" dirty="0" smtClean="0">
                        <a:ln>
                          <a:noFill/>
                        </a:ln>
                        <a:solidFill>
                          <a:schemeClr val="tx1"/>
                        </a:solidFill>
                        <a:effectLst/>
                        <a:uLnTx/>
                        <a:uFillTx/>
                        <a:latin typeface="+mn-lt"/>
                        <a:ea typeface="+mn-ea"/>
                        <a:cs typeface="+mn-cs"/>
                      </a:endParaRP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現状</a:t>
                      </a:r>
                      <a:endParaRPr kumimoji="1" lang="en-US" altLang="zh-TW"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zh-TW" sz="1100" b="1" i="0" u="none" strike="noStrike" kern="1200" cap="none" spc="0" normalizeH="0" baseline="0" noProof="0" dirty="0" smtClean="0">
                          <a:ln>
                            <a:noFill/>
                          </a:ln>
                          <a:solidFill>
                            <a:schemeClr val="tx1"/>
                          </a:solidFill>
                          <a:effectLst/>
                          <a:uLnTx/>
                          <a:uFillTx/>
                          <a:latin typeface="+mn-lt"/>
                          <a:ea typeface="+mn-ea"/>
                          <a:cs typeface="+mn-cs"/>
                        </a:rPr>
                        <a:t>27</a:t>
                      </a:r>
                      <a:r>
                        <a:rPr kumimoji="1" lang="zh-TW" altLang="en-US" sz="1100" b="1" i="0" u="none" strike="noStrike" kern="1200" cap="none" spc="0" normalizeH="0" baseline="0" noProof="0" dirty="0" smtClean="0">
                          <a:ln>
                            <a:noFill/>
                          </a:ln>
                          <a:solidFill>
                            <a:schemeClr val="tx1"/>
                          </a:solidFill>
                          <a:effectLst/>
                          <a:uLnTx/>
                          <a:uFillTx/>
                          <a:latin typeface="+mn-lt"/>
                          <a:ea typeface="+mn-ea"/>
                          <a:cs typeface="+mn-cs"/>
                        </a:rPr>
                        <a:t>年度実績）</a:t>
                      </a:r>
                      <a:endParaRPr kumimoji="1" lang="ja-JP" altLang="en-US" sz="1100" b="1" i="0" u="none" strike="noStrike" kern="1200" cap="none" spc="0" normalizeH="0" baseline="0" noProof="0" dirty="0" smtClean="0">
                        <a:ln>
                          <a:noFill/>
                        </a:ln>
                        <a:solidFill>
                          <a:schemeClr val="tx1"/>
                        </a:solidFill>
                        <a:effectLst/>
                        <a:uLnTx/>
                        <a:uFillTx/>
                        <a:latin typeface="+mn-lt"/>
                        <a:ea typeface="+mn-ea"/>
                        <a:cs typeface="+mn-cs"/>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目標</a:t>
                      </a:r>
                      <a:endParaRPr kumimoji="1" lang="ja-JP" altLang="en-US" sz="1800" b="1" i="0" u="none" strike="noStrike" kern="1200" cap="none" spc="0" normalizeH="0" baseline="0" noProof="0" dirty="0" smtClean="0">
                        <a:ln>
                          <a:noFill/>
                        </a:ln>
                        <a:solidFill>
                          <a:schemeClr val="tx1"/>
                        </a:solidFill>
                        <a:effectLst/>
                        <a:uLnTx/>
                        <a:uFillTx/>
                        <a:latin typeface="+mn-lt"/>
                        <a:ea typeface="+mn-ea"/>
                        <a:cs typeface="+mn-cs"/>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1656988">
                <a:tc>
                  <a:txBody>
                    <a:bodyPr/>
                    <a:lstStyle/>
                    <a:p>
                      <a:pPr algn="ctr"/>
                      <a:r>
                        <a:rPr kumimoji="1" lang="ja-JP" altLang="en-US" sz="1600" b="1" dirty="0" smtClean="0">
                          <a:solidFill>
                            <a:schemeClr val="bg1"/>
                          </a:solidFill>
                        </a:rPr>
                        <a:t>自然科学系</a:t>
                      </a:r>
                      <a:endParaRPr kumimoji="1" lang="en-US" altLang="ja-JP" sz="1600" b="1" dirty="0" smtClean="0">
                        <a:solidFill>
                          <a:schemeClr val="bg1"/>
                        </a:solidFill>
                      </a:endParaRPr>
                    </a:p>
                    <a:p>
                      <a:pPr algn="ctr"/>
                      <a:r>
                        <a:rPr kumimoji="1" lang="ja-JP" altLang="en-US" sz="1600" b="1" dirty="0" smtClean="0">
                          <a:solidFill>
                            <a:schemeClr val="bg1"/>
                          </a:solidFill>
                        </a:rPr>
                        <a:t>女性研究者</a:t>
                      </a:r>
                      <a:endParaRPr kumimoji="1" lang="ja-JP" altLang="en-US" sz="1600" b="1" dirty="0">
                        <a:solidFill>
                          <a:schemeClr val="bg1"/>
                        </a:solidFill>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c>
                  <a:txBody>
                    <a:bodyPr/>
                    <a:lstStyle/>
                    <a:p>
                      <a:pPr algn="ctr"/>
                      <a:r>
                        <a:rPr kumimoji="1" lang="en-US" altLang="ja-JP" sz="2000" b="1" dirty="0" smtClean="0">
                          <a:solidFill>
                            <a:schemeClr val="tx1"/>
                          </a:solidFill>
                        </a:rPr>
                        <a:t>21.8</a:t>
                      </a:r>
                      <a:r>
                        <a:rPr kumimoji="1" lang="ja-JP" altLang="en-US" sz="2000" b="1" dirty="0" smtClean="0">
                          <a:solidFill>
                            <a:schemeClr val="tx1"/>
                          </a:solidFill>
                        </a:rPr>
                        <a:t>％</a:t>
                      </a:r>
                      <a:endParaRPr kumimoji="1" lang="ja-JP" altLang="en-US" sz="2000" b="1" dirty="0">
                        <a:solidFill>
                          <a:schemeClr val="tx1"/>
                        </a:solidFill>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3000" b="1" dirty="0" smtClean="0">
                          <a:solidFill>
                            <a:srgbClr val="C00000"/>
                          </a:solidFill>
                        </a:rPr>
                        <a:t>30</a:t>
                      </a:r>
                      <a:r>
                        <a:rPr kumimoji="1" lang="ja-JP" altLang="en-US" sz="3000" b="1" dirty="0" smtClean="0">
                          <a:solidFill>
                            <a:srgbClr val="C00000"/>
                          </a:solidFill>
                        </a:rPr>
                        <a:t>％</a:t>
                      </a:r>
                      <a:endParaRPr kumimoji="1" lang="en-US" altLang="ja-JP" sz="3000" b="1" dirty="0" smtClean="0">
                        <a:solidFill>
                          <a:srgbClr val="C00000"/>
                        </a:solidFill>
                      </a:endParaRPr>
                    </a:p>
                    <a:p>
                      <a:pPr algn="ctr"/>
                      <a:r>
                        <a:rPr kumimoji="1" lang="ja-JP" altLang="en-US" sz="1200" b="1" dirty="0" smtClean="0">
                          <a:solidFill>
                            <a:schemeClr val="tx1"/>
                          </a:solidFill>
                        </a:rPr>
                        <a:t>（平成</a:t>
                      </a:r>
                      <a:r>
                        <a:rPr kumimoji="1" lang="en-US" altLang="ja-JP" sz="1200" b="1" dirty="0" smtClean="0">
                          <a:solidFill>
                            <a:schemeClr val="tx1"/>
                          </a:solidFill>
                        </a:rPr>
                        <a:t>31</a:t>
                      </a:r>
                      <a:r>
                        <a:rPr kumimoji="1" lang="ja-JP" altLang="en-US" sz="1200" b="1" dirty="0" smtClean="0">
                          <a:solidFill>
                            <a:schemeClr val="tx1"/>
                          </a:solidFill>
                        </a:rPr>
                        <a:t>年度）</a:t>
                      </a:r>
                      <a:endParaRPr kumimoji="1" lang="ja-JP" altLang="en-US" sz="1200" b="1" dirty="0">
                        <a:solidFill>
                          <a:schemeClr val="tx1"/>
                        </a:solidFill>
                      </a:endParaRP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600"/>
                        </a:spcAft>
                      </a:pPr>
                      <a:r>
                        <a:rPr kumimoji="1" lang="en-US" altLang="ja-JP" sz="2000" b="1" dirty="0" smtClean="0">
                          <a:solidFill>
                            <a:schemeClr val="tx1"/>
                          </a:solidFill>
                        </a:rPr>
                        <a:t>12.1</a:t>
                      </a:r>
                      <a:r>
                        <a:rPr kumimoji="1" lang="ja-JP" altLang="en-US" sz="2000" b="1" dirty="0" smtClean="0">
                          <a:solidFill>
                            <a:schemeClr val="tx1"/>
                          </a:solidFill>
                        </a:rPr>
                        <a:t>％</a:t>
                      </a:r>
                      <a:endParaRPr kumimoji="1" lang="en-US" altLang="ja-JP" sz="2000" b="1" dirty="0" smtClean="0">
                        <a:solidFill>
                          <a:schemeClr val="tx1"/>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女性研究者</a:t>
                      </a:r>
                      <a:endParaRPr kumimoji="1" lang="en-US" altLang="ja-JP" sz="12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全体では</a:t>
                      </a:r>
                      <a:endParaRPr kumimoji="1" lang="en-US" altLang="ja-JP" sz="12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15</a:t>
                      </a:r>
                      <a:r>
                        <a:rPr kumimoji="1" lang="ja-JP" altLang="en-US" sz="18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b="1" dirty="0">
                        <a:solidFill>
                          <a:schemeClr val="tx1"/>
                        </a:solidFill>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kumimoji="1" lang="en-US" altLang="ja-JP" sz="2800" b="1" spc="-300" baseline="0" dirty="0" smtClean="0">
                          <a:solidFill>
                            <a:srgbClr val="C00000"/>
                          </a:solidFill>
                        </a:rPr>
                        <a:t>18.</a:t>
                      </a:r>
                      <a:r>
                        <a:rPr kumimoji="1" lang="en-US" altLang="ja-JP" sz="2800" b="1" spc="0" dirty="0" smtClean="0">
                          <a:solidFill>
                            <a:srgbClr val="C00000"/>
                          </a:solidFill>
                        </a:rPr>
                        <a:t>1</a:t>
                      </a:r>
                      <a:r>
                        <a:rPr kumimoji="1" lang="ja-JP" altLang="en-US" sz="2800" b="1" spc="0" dirty="0" smtClean="0">
                          <a:solidFill>
                            <a:srgbClr val="C00000"/>
                          </a:solidFill>
                        </a:rPr>
                        <a:t>％</a:t>
                      </a:r>
                      <a:endParaRPr kumimoji="1" lang="en-US" altLang="ja-JP" sz="2800" b="1" spc="0" dirty="0" smtClean="0">
                        <a:solidFill>
                          <a:srgbClr val="C00000"/>
                        </a:solidFill>
                      </a:endParaRPr>
                    </a:p>
                    <a:p>
                      <a:pPr algn="ctr"/>
                      <a:r>
                        <a:rPr kumimoji="1" lang="ja-JP" altLang="en-US" sz="1100" b="1" spc="-150" dirty="0" smtClean="0">
                          <a:solidFill>
                            <a:schemeClr val="tx1"/>
                          </a:solidFill>
                        </a:rPr>
                        <a:t>（</a:t>
                      </a:r>
                      <a:r>
                        <a:rPr kumimoji="1" lang="ja-JP" altLang="en-US" sz="1100" b="1" dirty="0" smtClean="0">
                          <a:solidFill>
                            <a:schemeClr val="tx1"/>
                          </a:solidFill>
                        </a:rPr>
                        <a:t>平成</a:t>
                      </a:r>
                      <a:r>
                        <a:rPr kumimoji="1" lang="en-US" altLang="ja-JP" sz="1100" b="1" dirty="0" smtClean="0">
                          <a:solidFill>
                            <a:schemeClr val="tx1"/>
                          </a:solidFill>
                        </a:rPr>
                        <a:t>33</a:t>
                      </a:r>
                      <a:r>
                        <a:rPr kumimoji="1" lang="ja-JP" altLang="en-US" sz="1100" b="1" dirty="0" smtClean="0">
                          <a:solidFill>
                            <a:schemeClr val="tx1"/>
                          </a:solidFill>
                        </a:rPr>
                        <a:t>年度末</a:t>
                      </a:r>
                      <a:r>
                        <a:rPr kumimoji="1" lang="ja-JP" altLang="en-US" sz="1100" b="1" spc="-300" dirty="0" smtClean="0">
                          <a:solidFill>
                            <a:schemeClr val="tx1"/>
                          </a:solidFill>
                        </a:rPr>
                        <a:t>）</a:t>
                      </a:r>
                      <a:endParaRPr kumimoji="1" lang="ja-JP" altLang="en-US" sz="1100" b="1" spc="-300" dirty="0">
                        <a:solidFill>
                          <a:schemeClr val="tx1"/>
                        </a:solidFill>
                      </a:endParaRPr>
                    </a:p>
                  </a:txBody>
                  <a:tcPr marL="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kumimoji="1" lang="en-US" altLang="ja-JP" sz="2000" b="1" dirty="0" smtClean="0">
                          <a:solidFill>
                            <a:schemeClr val="tx1"/>
                          </a:solidFill>
                        </a:rPr>
                        <a:t>6.5</a:t>
                      </a:r>
                      <a:r>
                        <a:rPr kumimoji="1" lang="ja-JP" altLang="en-US" sz="2000" b="1" dirty="0" smtClean="0">
                          <a:solidFill>
                            <a:schemeClr val="tx1"/>
                          </a:solidFill>
                        </a:rPr>
                        <a:t>％</a:t>
                      </a:r>
                      <a:endParaRPr kumimoji="1" lang="ja-JP" altLang="en-US" sz="2000" b="1" dirty="0">
                        <a:solidFill>
                          <a:schemeClr val="tx1"/>
                        </a:solidFill>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300" normalizeH="0" baseline="0" noProof="0" dirty="0" smtClean="0">
                          <a:ln>
                            <a:noFill/>
                          </a:ln>
                          <a:solidFill>
                            <a:srgbClr val="C00000"/>
                          </a:solidFill>
                          <a:effectLst/>
                          <a:uLnTx/>
                          <a:uFillTx/>
                          <a:latin typeface="+mn-lt"/>
                          <a:ea typeface="+mn-ea"/>
                          <a:cs typeface="+mn-cs"/>
                        </a:rPr>
                        <a:t>11.</a:t>
                      </a:r>
                      <a:r>
                        <a:rPr kumimoji="1" lang="en-US" altLang="ja-JP" sz="2800" b="1" i="0" u="none" strike="noStrike" kern="1200" cap="none" spc="0" normalizeH="0" baseline="0" noProof="0" dirty="0" smtClean="0">
                          <a:ln>
                            <a:noFill/>
                          </a:ln>
                          <a:solidFill>
                            <a:srgbClr val="C00000"/>
                          </a:solidFill>
                          <a:effectLst/>
                          <a:uLnTx/>
                          <a:uFillTx/>
                          <a:latin typeface="+mn-lt"/>
                          <a:ea typeface="+mn-ea"/>
                          <a:cs typeface="+mn-cs"/>
                        </a:rPr>
                        <a:t>6</a:t>
                      </a:r>
                      <a:r>
                        <a:rPr kumimoji="1" lang="ja-JP" altLang="en-US" sz="2800" b="1" i="0" u="none" strike="noStrike" kern="1200" cap="none" spc="0" normalizeH="0" baseline="0" noProof="0" dirty="0" smtClean="0">
                          <a:ln>
                            <a:noFill/>
                          </a:ln>
                          <a:solidFill>
                            <a:srgbClr val="C00000"/>
                          </a:solidFill>
                          <a:effectLst/>
                          <a:uLnTx/>
                          <a:uFillTx/>
                          <a:latin typeface="+mn-lt"/>
                          <a:ea typeface="+mn-ea"/>
                          <a:cs typeface="+mn-cs"/>
                        </a:rPr>
                        <a:t>％</a:t>
                      </a:r>
                      <a:endParaRPr kumimoji="1" lang="en-US" altLang="ja-JP" sz="2800" b="1" i="0" u="none" strike="noStrike" kern="1200" cap="none" spc="0" normalizeH="0" baseline="0" noProof="0" dirty="0" smtClean="0">
                        <a:ln>
                          <a:noFill/>
                        </a:ln>
                        <a:solidFill>
                          <a:srgbClr val="C00000"/>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ja-JP" sz="1100" b="1" i="0" u="none" strike="noStrike" kern="1200" cap="none" spc="0" normalizeH="0" baseline="0" noProof="0" dirty="0" smtClean="0">
                          <a:ln>
                            <a:noFill/>
                          </a:ln>
                          <a:solidFill>
                            <a:schemeClr val="tx1"/>
                          </a:solidFill>
                          <a:effectLst/>
                          <a:uLnTx/>
                          <a:uFillTx/>
                          <a:latin typeface="+mn-lt"/>
                          <a:ea typeface="+mn-ea"/>
                          <a:cs typeface="+mn-cs"/>
                        </a:rPr>
                        <a:t>33</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年度末）</a:t>
                      </a:r>
                      <a:endParaRPr kumimoji="1" lang="ja-JP" altLang="en-US" sz="1100" b="1" i="0" u="none" strike="noStrike" kern="1200" cap="none" spc="0" normalizeH="0" baseline="0" noProof="0" dirty="0">
                        <a:ln>
                          <a:noFill/>
                        </a:ln>
                        <a:solidFill>
                          <a:schemeClr val="tx1"/>
                        </a:solidFill>
                        <a:effectLst/>
                        <a:uLnTx/>
                        <a:uFillTx/>
                        <a:latin typeface="+mn-lt"/>
                        <a:ea typeface="+mn-ea"/>
                        <a:cs typeface="+mn-cs"/>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165698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chemeClr val="bg1"/>
                          </a:solidFill>
                          <a:effectLst/>
                          <a:uLnTx/>
                          <a:uFillTx/>
                          <a:latin typeface="+mn-lt"/>
                          <a:ea typeface="+mn-ea"/>
                          <a:cs typeface="+mn-cs"/>
                        </a:rPr>
                        <a:t>内、理工系</a:t>
                      </a:r>
                      <a:endParaRPr kumimoji="1" lang="en-US" altLang="ja-JP" sz="1600" b="1" i="0" u="none" strike="noStrike" kern="1200" cap="none" spc="0" normalizeH="0" baseline="0" noProof="0" dirty="0" smtClean="0">
                        <a:ln>
                          <a:noFill/>
                        </a:ln>
                        <a:solidFill>
                          <a:schemeClr val="bg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chemeClr val="bg1"/>
                          </a:solidFill>
                          <a:effectLst/>
                          <a:uLnTx/>
                          <a:uFillTx/>
                          <a:latin typeface="+mn-lt"/>
                          <a:ea typeface="+mn-ea"/>
                          <a:cs typeface="+mn-cs"/>
                        </a:rPr>
                        <a:t>女性研究者</a:t>
                      </a:r>
                    </a:p>
                    <a:p>
                      <a:pPr algn="ctr"/>
                      <a:endParaRPr kumimoji="1" lang="ja-JP" altLang="en-US" sz="1600" b="1" dirty="0">
                        <a:solidFill>
                          <a:schemeClr val="bg1"/>
                        </a:solidFill>
                      </a:endParaRPr>
                    </a:p>
                  </a:txBody>
                  <a:tcPr marL="0" marR="0" marT="36000" marB="36000" anchor="ctr">
                    <a:lnT w="12700" cap="flat" cmpd="sng" algn="ctr">
                      <a:solidFill>
                        <a:schemeClr val="tx1"/>
                      </a:solidFill>
                      <a:prstDash val="solid"/>
                      <a:round/>
                      <a:headEnd type="none" w="med" len="med"/>
                      <a:tailEnd type="none" w="med" len="med"/>
                    </a:lnT>
                    <a:solidFill>
                      <a:schemeClr val="accent6"/>
                    </a:solidFill>
                  </a:tcPr>
                </a:tc>
                <a:tc>
                  <a:txBody>
                    <a:bodyPr/>
                    <a:lstStyle/>
                    <a:p>
                      <a:pPr algn="ctr"/>
                      <a:r>
                        <a:rPr kumimoji="1" lang="en-US" altLang="ja-JP" sz="2000" b="1" dirty="0" smtClean="0">
                          <a:solidFill>
                            <a:schemeClr val="tx1"/>
                          </a:solidFill>
                        </a:rPr>
                        <a:t>18.8</a:t>
                      </a:r>
                      <a:r>
                        <a:rPr kumimoji="1" lang="ja-JP" altLang="en-US" sz="2000" b="1" dirty="0" smtClean="0">
                          <a:solidFill>
                            <a:schemeClr val="tx1"/>
                          </a:solidFill>
                        </a:rPr>
                        <a:t>％</a:t>
                      </a:r>
                      <a:endParaRPr kumimoji="1" lang="ja-JP" altLang="en-US" sz="2000" b="1" dirty="0">
                        <a:solidFill>
                          <a:schemeClr val="tx1"/>
                        </a:solidFill>
                      </a:endParaRPr>
                    </a:p>
                  </a:txBody>
                  <a:tcPr marL="0" marR="0" marT="36000" marB="36000" anchor="ct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kumimoji="1" lang="en-US" altLang="ja-JP" sz="3000" b="1" dirty="0" smtClean="0">
                          <a:solidFill>
                            <a:srgbClr val="C00000"/>
                          </a:solidFill>
                        </a:rPr>
                        <a:t>25</a:t>
                      </a:r>
                      <a:r>
                        <a:rPr kumimoji="1" lang="ja-JP" altLang="en-US" sz="3000" b="1" dirty="0" smtClean="0">
                          <a:solidFill>
                            <a:srgbClr val="C00000"/>
                          </a:solidFill>
                        </a:rPr>
                        <a:t>％</a:t>
                      </a:r>
                      <a:endParaRPr kumimoji="1" lang="en-US" altLang="ja-JP" sz="3000" b="1" dirty="0" smtClean="0">
                        <a:solidFill>
                          <a:srgbClr val="C00000"/>
                        </a:solidFill>
                      </a:endParaRPr>
                    </a:p>
                    <a:p>
                      <a:pPr algn="ctr"/>
                      <a:r>
                        <a:rPr kumimoji="1" lang="ja-JP" altLang="en-US" sz="1200" b="1" dirty="0" smtClean="0">
                          <a:solidFill>
                            <a:schemeClr val="tx1"/>
                          </a:solidFill>
                        </a:rPr>
                        <a:t>（平成</a:t>
                      </a:r>
                      <a:r>
                        <a:rPr kumimoji="1" lang="en-US" altLang="ja-JP" sz="1200" b="1" dirty="0" smtClean="0">
                          <a:solidFill>
                            <a:schemeClr val="tx1"/>
                          </a:solidFill>
                        </a:rPr>
                        <a:t>31</a:t>
                      </a:r>
                      <a:r>
                        <a:rPr kumimoji="1" lang="ja-JP" altLang="en-US" sz="1200" b="1" dirty="0" smtClean="0">
                          <a:solidFill>
                            <a:schemeClr val="tx1"/>
                          </a:solidFill>
                        </a:rPr>
                        <a:t>年度）</a:t>
                      </a:r>
                      <a:endParaRPr kumimoji="1" lang="ja-JP" altLang="en-US" sz="1200" b="1" dirty="0">
                        <a:solidFill>
                          <a:schemeClr val="tx1"/>
                        </a:solidFill>
                      </a:endParaRP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kumimoji="1" lang="en-US" altLang="ja-JP" sz="2000" b="1" dirty="0" smtClean="0">
                          <a:solidFill>
                            <a:schemeClr val="tx1"/>
                          </a:solidFill>
                        </a:rPr>
                        <a:t>7.4</a:t>
                      </a:r>
                      <a:r>
                        <a:rPr kumimoji="1" lang="ja-JP" altLang="en-US" sz="2000" b="1" dirty="0" smtClean="0">
                          <a:solidFill>
                            <a:schemeClr val="tx1"/>
                          </a:solidFill>
                        </a:rPr>
                        <a:t>％</a:t>
                      </a:r>
                      <a:endParaRPr kumimoji="1" lang="ja-JP" altLang="en-US" sz="2000" b="1" dirty="0">
                        <a:solidFill>
                          <a:schemeClr val="tx1"/>
                        </a:solidFill>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300" normalizeH="0" baseline="0" noProof="0" dirty="0" smtClean="0">
                          <a:ln>
                            <a:noFill/>
                          </a:ln>
                          <a:solidFill>
                            <a:srgbClr val="C00000"/>
                          </a:solidFill>
                          <a:effectLst/>
                          <a:uLnTx/>
                          <a:uFillTx/>
                          <a:latin typeface="+mn-lt"/>
                          <a:ea typeface="+mn-ea"/>
                          <a:cs typeface="+mn-cs"/>
                        </a:rPr>
                        <a:t>13.</a:t>
                      </a:r>
                      <a:r>
                        <a:rPr kumimoji="1" lang="en-US" altLang="ja-JP" sz="2800" b="1" i="0" u="none" strike="noStrike" kern="1200" cap="none" spc="0" normalizeH="0" baseline="0" noProof="0" dirty="0" smtClean="0">
                          <a:ln>
                            <a:noFill/>
                          </a:ln>
                          <a:solidFill>
                            <a:srgbClr val="C00000"/>
                          </a:solidFill>
                          <a:effectLst/>
                          <a:uLnTx/>
                          <a:uFillTx/>
                          <a:latin typeface="+mn-lt"/>
                          <a:ea typeface="+mn-ea"/>
                          <a:cs typeface="+mn-cs"/>
                        </a:rPr>
                        <a:t>3</a:t>
                      </a:r>
                      <a:r>
                        <a:rPr kumimoji="1" lang="ja-JP" altLang="en-US" sz="2800" b="1" i="0" u="none" strike="noStrike" kern="1200" cap="none" spc="0" normalizeH="0" baseline="0" noProof="0" dirty="0" smtClean="0">
                          <a:ln>
                            <a:noFill/>
                          </a:ln>
                          <a:solidFill>
                            <a:srgbClr val="C00000"/>
                          </a:solidFill>
                          <a:effectLst/>
                          <a:uLnTx/>
                          <a:uFillTx/>
                          <a:latin typeface="+mn-lt"/>
                          <a:ea typeface="+mn-ea"/>
                          <a:cs typeface="+mn-cs"/>
                        </a:rPr>
                        <a:t>％</a:t>
                      </a:r>
                      <a:endParaRPr kumimoji="1" lang="en-US" altLang="ja-JP" sz="2800" b="1" i="0" u="none" strike="noStrike" kern="1200" cap="none" spc="0" normalizeH="0" baseline="0" noProof="0" dirty="0" smtClean="0">
                        <a:ln>
                          <a:noFill/>
                        </a:ln>
                        <a:solidFill>
                          <a:srgbClr val="C00000"/>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150" normalizeH="0" baseline="0" noProof="0" dirty="0" smtClean="0">
                          <a:ln>
                            <a:noFill/>
                          </a:ln>
                          <a:solidFill>
                            <a:schemeClr val="tx1"/>
                          </a:solidFill>
                          <a:effectLst/>
                          <a:uLnTx/>
                          <a:uFillTx/>
                          <a:latin typeface="+mn-lt"/>
                          <a:ea typeface="+mn-ea"/>
                          <a:cs typeface="+mn-cs"/>
                        </a:rPr>
                        <a:t>（</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ja-JP" sz="1100" b="1" i="0" u="none" strike="noStrike" kern="1200" cap="none" spc="0" normalizeH="0" baseline="0" noProof="0" dirty="0" smtClean="0">
                          <a:ln>
                            <a:noFill/>
                          </a:ln>
                          <a:solidFill>
                            <a:schemeClr val="tx1"/>
                          </a:solidFill>
                          <a:effectLst/>
                          <a:uLnTx/>
                          <a:uFillTx/>
                          <a:latin typeface="+mn-lt"/>
                          <a:ea typeface="+mn-ea"/>
                          <a:cs typeface="+mn-cs"/>
                        </a:rPr>
                        <a:t>33</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年度末</a:t>
                      </a:r>
                      <a:r>
                        <a:rPr kumimoji="1" lang="ja-JP" altLang="en-US" sz="1100" b="1" i="0" u="none" strike="noStrike" kern="1200" cap="none" spc="-300" normalizeH="0" baseline="0" noProof="0" dirty="0" smtClean="0">
                          <a:ln>
                            <a:noFill/>
                          </a:ln>
                          <a:solidFill>
                            <a:schemeClr val="tx1"/>
                          </a:solidFill>
                          <a:effectLst/>
                          <a:uLnTx/>
                          <a:uFillTx/>
                          <a:latin typeface="+mn-lt"/>
                          <a:ea typeface="+mn-ea"/>
                          <a:cs typeface="+mn-cs"/>
                        </a:rPr>
                        <a:t>）</a:t>
                      </a:r>
                      <a:endParaRPr kumimoji="1" lang="ja-JP" altLang="en-US" sz="1100" b="1" i="0" u="none" strike="noStrike" kern="1200" cap="none" spc="-300" normalizeH="0" baseline="0" noProof="0" dirty="0">
                        <a:ln>
                          <a:noFill/>
                        </a:ln>
                        <a:solidFill>
                          <a:schemeClr val="tx1"/>
                        </a:solidFill>
                        <a:effectLst/>
                        <a:uLnTx/>
                        <a:uFillTx/>
                        <a:latin typeface="+mn-lt"/>
                        <a:ea typeface="+mn-ea"/>
                        <a:cs typeface="+mn-cs"/>
                      </a:endParaRP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kumimoji="1" lang="en-US" altLang="ja-JP" sz="2000" b="1" dirty="0" smtClean="0">
                          <a:solidFill>
                            <a:schemeClr val="tx1"/>
                          </a:solidFill>
                        </a:rPr>
                        <a:t>3.7</a:t>
                      </a:r>
                      <a:r>
                        <a:rPr kumimoji="1" lang="ja-JP" altLang="en-US" sz="2000" b="1" dirty="0" smtClean="0">
                          <a:solidFill>
                            <a:schemeClr val="tx1"/>
                          </a:solidFill>
                        </a:rPr>
                        <a:t>％</a:t>
                      </a:r>
                      <a:endParaRPr kumimoji="1" lang="en-US" altLang="ja-JP" sz="2000" b="1" dirty="0" smtClean="0">
                        <a:solidFill>
                          <a:schemeClr val="tx1"/>
                        </a:solidFill>
                      </a:endParaRPr>
                    </a:p>
                    <a:p>
                      <a:pPr algn="ctr"/>
                      <a:endParaRPr kumimoji="1" lang="ja-JP" altLang="en-US" sz="2000" b="1" dirty="0">
                        <a:solidFill>
                          <a:schemeClr val="tx1"/>
                        </a:solidFill>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smtClean="0">
                          <a:ln>
                            <a:noFill/>
                          </a:ln>
                          <a:solidFill>
                            <a:srgbClr val="C00000"/>
                          </a:solidFill>
                          <a:effectLst/>
                          <a:uLnTx/>
                          <a:uFillTx/>
                          <a:latin typeface="+mn-lt"/>
                          <a:ea typeface="+mn-ea"/>
                          <a:cs typeface="+mn-cs"/>
                        </a:rPr>
                        <a:t>8.5</a:t>
                      </a:r>
                      <a:r>
                        <a:rPr kumimoji="1" lang="ja-JP" altLang="en-US" sz="2800" b="1" i="0" u="none" strike="noStrike" kern="1200" cap="none" spc="0" normalizeH="0" baseline="0" noProof="0" dirty="0" smtClean="0">
                          <a:ln>
                            <a:noFill/>
                          </a:ln>
                          <a:solidFill>
                            <a:srgbClr val="C00000"/>
                          </a:solidFill>
                          <a:effectLst/>
                          <a:uLnTx/>
                          <a:uFillTx/>
                          <a:latin typeface="+mn-lt"/>
                          <a:ea typeface="+mn-ea"/>
                          <a:cs typeface="+mn-cs"/>
                        </a:rPr>
                        <a:t>％</a:t>
                      </a:r>
                      <a:endParaRPr kumimoji="1" lang="en-US" altLang="ja-JP" sz="2800" b="1" i="0" u="none" strike="noStrike" kern="1200" cap="none" spc="0" normalizeH="0" baseline="0" noProof="0" dirty="0" smtClean="0">
                        <a:ln>
                          <a:noFill/>
                        </a:ln>
                        <a:solidFill>
                          <a:srgbClr val="C00000"/>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150" normalizeH="0" baseline="0" noProof="0" dirty="0" smtClean="0">
                          <a:ln>
                            <a:noFill/>
                          </a:ln>
                          <a:solidFill>
                            <a:schemeClr val="tx1"/>
                          </a:solidFill>
                          <a:effectLst/>
                          <a:uLnTx/>
                          <a:uFillTx/>
                          <a:latin typeface="+mn-lt"/>
                          <a:ea typeface="+mn-ea"/>
                          <a:cs typeface="+mn-cs"/>
                        </a:rPr>
                        <a:t>（</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ja-JP" sz="1100" b="1" i="0" u="none" strike="noStrike" kern="1200" cap="none" spc="0" normalizeH="0" baseline="0" noProof="0" dirty="0" smtClean="0">
                          <a:ln>
                            <a:noFill/>
                          </a:ln>
                          <a:solidFill>
                            <a:schemeClr val="tx1"/>
                          </a:solidFill>
                          <a:effectLst/>
                          <a:uLnTx/>
                          <a:uFillTx/>
                          <a:latin typeface="+mn-lt"/>
                          <a:ea typeface="+mn-ea"/>
                          <a:cs typeface="+mn-cs"/>
                        </a:rPr>
                        <a:t>33</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年度末</a:t>
                      </a:r>
                      <a:r>
                        <a:rPr kumimoji="1" lang="ja-JP" altLang="en-US" sz="1100" b="1" i="0" u="none" strike="noStrike" kern="1200" cap="none" spc="-300" normalizeH="0" baseline="0" noProof="0" dirty="0" smtClean="0">
                          <a:ln>
                            <a:noFill/>
                          </a:ln>
                          <a:solidFill>
                            <a:schemeClr val="tx1"/>
                          </a:solidFill>
                          <a:effectLst/>
                          <a:uLnTx/>
                          <a:uFillTx/>
                          <a:latin typeface="+mn-lt"/>
                          <a:ea typeface="+mn-ea"/>
                          <a:cs typeface="+mn-cs"/>
                        </a:rPr>
                        <a:t>）</a:t>
                      </a:r>
                      <a:endParaRPr kumimoji="1" lang="en-US" altLang="ja-JP" sz="1100" b="1" i="0" u="none" strike="noStrike" kern="1200" cap="none" spc="-300" normalizeH="0" baseline="0" noProof="0" dirty="0" smtClean="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en-US" altLang="ja-JP" sz="1100" b="1" i="0" u="none" strike="noStrike" kern="1200" cap="none" spc="-300" normalizeH="0" baseline="0" noProof="0" dirty="0" smtClean="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300" normalizeH="0" baseline="0" noProof="0" dirty="0">
                        <a:ln>
                          <a:noFill/>
                        </a:ln>
                        <a:solidFill>
                          <a:schemeClr val="tx1"/>
                        </a:solidFill>
                        <a:effectLst/>
                        <a:uLnTx/>
                        <a:uFillTx/>
                        <a:latin typeface="+mn-lt"/>
                        <a:ea typeface="+mn-ea"/>
                        <a:cs typeface="+mn-cs"/>
                      </a:endParaRPr>
                    </a:p>
                  </a:txBody>
                  <a:tcPr marL="0" marR="0" marT="36000" marB="36000" anchor="ctr">
                    <a:lnT w="12700" cap="flat" cmpd="sng" algn="ctr">
                      <a:solidFill>
                        <a:schemeClr val="tx1"/>
                      </a:solidFill>
                      <a:prstDash val="solid"/>
                      <a:round/>
                      <a:headEnd type="none" w="med" len="med"/>
                      <a:tailEnd type="none" w="med" len="med"/>
                    </a:lnT>
                    <a:solidFill>
                      <a:schemeClr val="accent3">
                        <a:lumMod val="20000"/>
                        <a:lumOff val="80000"/>
                      </a:schemeClr>
                    </a:solidFill>
                  </a:tcPr>
                </a:tc>
              </a:tr>
            </a:tbl>
          </a:graphicData>
        </a:graphic>
      </p:graphicFrame>
      <p:grpSp>
        <p:nvGrpSpPr>
          <p:cNvPr id="16" name="グループ化 15"/>
          <p:cNvGrpSpPr/>
          <p:nvPr/>
        </p:nvGrpSpPr>
        <p:grpSpPr>
          <a:xfrm>
            <a:off x="6621864" y="4468096"/>
            <a:ext cx="2210638" cy="566098"/>
            <a:chOff x="6621864" y="4583097"/>
            <a:chExt cx="2210638" cy="566098"/>
          </a:xfrm>
        </p:grpSpPr>
        <p:grpSp>
          <p:nvGrpSpPr>
            <p:cNvPr id="14" name="グループ化 13"/>
            <p:cNvGrpSpPr/>
            <p:nvPr/>
          </p:nvGrpSpPr>
          <p:grpSpPr>
            <a:xfrm>
              <a:off x="6621864" y="4583097"/>
              <a:ext cx="2210638" cy="334246"/>
              <a:chOff x="6069204" y="-1077824"/>
              <a:chExt cx="2210638" cy="334246"/>
            </a:xfrm>
          </p:grpSpPr>
          <p:sp>
            <p:nvSpPr>
              <p:cNvPr id="13" name="角丸四角形 12"/>
              <p:cNvSpPr/>
              <p:nvPr/>
            </p:nvSpPr>
            <p:spPr>
              <a:xfrm>
                <a:off x="6069204" y="-1077824"/>
                <a:ext cx="2210638" cy="334246"/>
              </a:xfrm>
              <a:prstGeom prst="roundRect">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177643" y="-999894"/>
                <a:ext cx="1993760" cy="178386"/>
              </a:xfrm>
              <a:prstGeom prst="rect">
                <a:avLst/>
              </a:prstGeom>
              <a:noFill/>
            </p:spPr>
            <p:txBody>
              <a:bodyPr wrap="none" lIns="0" tIns="0" rIns="0" bIns="0" rtlCol="0">
                <a:prstTxWarp prst="textPlain">
                  <a:avLst/>
                </a:prstTxWarp>
                <a:noAutofit/>
              </a:bodyPr>
              <a:lstStyle/>
              <a:p>
                <a:pPr algn="ctr"/>
                <a:r>
                  <a:rPr kumimoji="1" lang="ja-JP" altLang="en-US" sz="14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女性教授ゼロ研究科の解消</a:t>
                </a:r>
                <a:endParaRPr kumimoji="1" lang="en-US" altLang="ja-JP" sz="14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テキスト ボックス 14"/>
            <p:cNvSpPr txBox="1"/>
            <p:nvPr/>
          </p:nvSpPr>
          <p:spPr>
            <a:xfrm>
              <a:off x="6868049" y="4964529"/>
              <a:ext cx="1718269" cy="184666"/>
            </a:xfrm>
            <a:prstGeom prst="rect">
              <a:avLst/>
            </a:prstGeom>
            <a:noFill/>
          </p:spPr>
          <p:txBody>
            <a:bodyPr wrap="square" lIns="0" tIns="0" rIns="0" bIns="0" rtlCol="0">
              <a:spAutoFit/>
            </a:bodyPr>
            <a:lstStyle/>
            <a:p>
              <a:pPr algn="ctr"/>
              <a:r>
                <a:rPr lang="ja-JP" altLang="en-US" sz="1200" b="1" spc="-150" dirty="0"/>
                <a:t>（</a:t>
              </a:r>
              <a:r>
                <a:rPr lang="ja-JP" altLang="en-US" sz="1200" b="1" dirty="0"/>
                <a:t>平成</a:t>
              </a:r>
              <a:r>
                <a:rPr lang="en-US" altLang="ja-JP" sz="1200" b="1" dirty="0" smtClean="0"/>
                <a:t>32</a:t>
              </a:r>
              <a:r>
                <a:rPr lang="ja-JP" altLang="en-US" sz="1200" b="1" dirty="0" smtClean="0"/>
                <a:t>年度末まで</a:t>
              </a:r>
              <a:r>
                <a:rPr lang="ja-JP" altLang="en-US" sz="1200" b="1" spc="-300" dirty="0" smtClean="0"/>
                <a:t>）</a:t>
              </a:r>
              <a:endParaRPr lang="en-US" altLang="ja-JP" sz="1200" b="1" spc="-300" dirty="0"/>
            </a:p>
          </p:txBody>
        </p:sp>
      </p:grpSp>
      <p:sp>
        <p:nvSpPr>
          <p:cNvPr id="17" name="二等辺三角形 16"/>
          <p:cNvSpPr/>
          <p:nvPr/>
        </p:nvSpPr>
        <p:spPr>
          <a:xfrm rot="5400000">
            <a:off x="2517632" y="2438678"/>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rot="5400000">
            <a:off x="2517632" y="4074116"/>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5400000">
            <a:off x="5011875" y="2438678"/>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p:cNvSpPr/>
          <p:nvPr/>
        </p:nvSpPr>
        <p:spPr>
          <a:xfrm rot="5400000">
            <a:off x="5011875" y="4074116"/>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p:nvSpPr>
        <p:spPr>
          <a:xfrm rot="5400000">
            <a:off x="7483770" y="2438678"/>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p:nvSpPr>
        <p:spPr>
          <a:xfrm rot="5400000">
            <a:off x="7483770" y="3901042"/>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 name="グループ化 2"/>
          <p:cNvGrpSpPr/>
          <p:nvPr/>
        </p:nvGrpSpPr>
        <p:grpSpPr>
          <a:xfrm>
            <a:off x="0" y="5526167"/>
            <a:ext cx="9031458" cy="418826"/>
            <a:chOff x="0" y="5547269"/>
            <a:chExt cx="9031458" cy="418826"/>
          </a:xfrm>
        </p:grpSpPr>
        <p:sp>
          <p:nvSpPr>
            <p:cNvPr id="25" name="角丸四角形 24"/>
            <p:cNvSpPr/>
            <p:nvPr/>
          </p:nvSpPr>
          <p:spPr>
            <a:xfrm>
              <a:off x="5903271" y="5547269"/>
              <a:ext cx="1929555" cy="398417"/>
            </a:xfrm>
            <a:prstGeom prst="roundRect">
              <a:avLst/>
            </a:prstGeom>
            <a:solidFill>
              <a:srgbClr val="FDD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0" y="5596763"/>
              <a:ext cx="9031458" cy="369332"/>
            </a:xfrm>
            <a:prstGeom prst="rect">
              <a:avLst/>
            </a:prstGeom>
            <a:noFill/>
          </p:spPr>
          <p:txBody>
            <a:bodyPr wrap="square" lIns="0" tIns="0" rIns="0" bIns="0" rtlCol="0">
              <a:spAutoFit/>
            </a:bodyPr>
            <a:lstStyle/>
            <a:p>
              <a:pPr algn="ct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「大阪大学の一般事業主行動計画</a:t>
              </a:r>
              <a:r>
                <a:rPr lang="ja-JP" altLang="en-US" sz="2400" b="1" spc="-12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2400" b="1" dirty="0">
                  <a:latin typeface="メイリオ" panose="020B0604030504040204" pitchFamily="50" charset="-128"/>
                  <a:ea typeface="メイリオ" panose="020B0604030504040204" pitchFamily="50" charset="-128"/>
                  <a:cs typeface="メイリオ" panose="020B0604030504040204" pitchFamily="50" charset="-128"/>
                </a:rPr>
                <a:t>より</a:t>
              </a:r>
              <a:r>
                <a:rPr kumimoji="1"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も 高い数値目標 を設定</a:t>
              </a:r>
              <a:endParaRPr kumimoji="1"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2852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1173" t="10771" r="1482" b="9587"/>
          <a:stretch/>
        </p:blipFill>
        <p:spPr>
          <a:xfrm>
            <a:off x="0" y="688368"/>
            <a:ext cx="9144000" cy="5610831"/>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3166" t="3618" r="3180" b="13561"/>
          <a:stretch/>
        </p:blipFill>
        <p:spPr>
          <a:xfrm>
            <a:off x="1253447" y="878891"/>
            <a:ext cx="6637106" cy="4544474"/>
          </a:xfrm>
          <a:prstGeom prst="rect">
            <a:avLst/>
          </a:prstGeom>
          <a:effectLst>
            <a:softEdge rad="25400"/>
          </a:effectLst>
        </p:spPr>
      </p:pic>
      <p:sp>
        <p:nvSpPr>
          <p:cNvPr id="2" name="正方形/長方形 1"/>
          <p:cNvSpPr/>
          <p:nvPr/>
        </p:nvSpPr>
        <p:spPr>
          <a:xfrm>
            <a:off x="8280087" y="1103766"/>
            <a:ext cx="477054" cy="3747180"/>
          </a:xfrm>
          <a:prstGeom prst="rect">
            <a:avLst/>
          </a:prstGeom>
        </p:spPr>
        <p:txBody>
          <a:bodyPr vert="eaVert" wrap="none">
            <a:spAutoFit/>
          </a:bodyPr>
          <a:lstStyle/>
          <a:p>
            <a:r>
              <a:rPr lang="ja-JP" altLang="en-US" sz="1900" b="1" dirty="0" smtClean="0">
                <a:solidFill>
                  <a:srgbClr val="FDD000"/>
                </a:solidFill>
                <a:latin typeface="+mn-ea"/>
                <a:cs typeface="Yu Gothic" charset="-128"/>
              </a:rPr>
              <a:t>それは大阪大学が原点に返ること</a:t>
            </a:r>
            <a:endParaRPr lang="ja-JP" altLang="en-US" sz="1900" dirty="0">
              <a:solidFill>
                <a:srgbClr val="FDD000"/>
              </a:solidFill>
              <a:latin typeface="+mn-ea"/>
            </a:endParaRPr>
          </a:p>
        </p:txBody>
      </p:sp>
      <p:sp>
        <p:nvSpPr>
          <p:cNvPr id="8" name="正方形/長方形 7"/>
          <p:cNvSpPr/>
          <p:nvPr/>
        </p:nvSpPr>
        <p:spPr>
          <a:xfrm>
            <a:off x="191145" y="878891"/>
            <a:ext cx="923330" cy="5016758"/>
          </a:xfrm>
          <a:prstGeom prst="rect">
            <a:avLst/>
          </a:prstGeom>
        </p:spPr>
        <p:txBody>
          <a:bodyPr vert="eaVert" wrap="none">
            <a:spAutoFit/>
          </a:bodyPr>
          <a:lstStyle/>
          <a:p>
            <a:r>
              <a:rPr lang="ja-JP" altLang="en-US" sz="1600" b="1" dirty="0" smtClean="0">
                <a:solidFill>
                  <a:srgbClr val="FDD000"/>
                </a:solidFill>
                <a:latin typeface="+mn-ea"/>
                <a:cs typeface="Yu Gothic" charset="-128"/>
              </a:rPr>
              <a:t>大阪大学は地元大阪の経済や財界、大阪府と大阪市、</a:t>
            </a:r>
            <a:endParaRPr lang="en-US" altLang="ja-JP" sz="1600" b="1" dirty="0" smtClean="0">
              <a:solidFill>
                <a:srgbClr val="FDD000"/>
              </a:solidFill>
              <a:latin typeface="+mn-ea"/>
              <a:cs typeface="Yu Gothic" charset="-128"/>
            </a:endParaRPr>
          </a:p>
          <a:p>
            <a:r>
              <a:rPr lang="ja-JP" altLang="en-US" sz="1600" b="1" dirty="0" smtClean="0">
                <a:solidFill>
                  <a:srgbClr val="FDD000"/>
                </a:solidFill>
                <a:latin typeface="+mn-ea"/>
                <a:cs typeface="Yu Gothic" charset="-128"/>
              </a:rPr>
              <a:t>そして府市民の皆さまからの資金援助、</a:t>
            </a:r>
            <a:endParaRPr lang="en-US" altLang="ja-JP" sz="1600" b="1" dirty="0" smtClean="0">
              <a:solidFill>
                <a:srgbClr val="FDD000"/>
              </a:solidFill>
              <a:latin typeface="+mn-ea"/>
              <a:cs typeface="Yu Gothic" charset="-128"/>
            </a:endParaRPr>
          </a:p>
          <a:p>
            <a:r>
              <a:rPr lang="ja-JP" altLang="en-US" sz="1600" b="1" dirty="0" smtClean="0">
                <a:solidFill>
                  <a:srgbClr val="FDD000"/>
                </a:solidFill>
                <a:latin typeface="+mn-ea"/>
                <a:cs typeface="Yu Gothic" charset="-128"/>
              </a:rPr>
              <a:t>そして何よりも強い熱意によって創られた大学</a:t>
            </a:r>
            <a:endParaRPr lang="ja-JP" altLang="en-US" sz="1600" dirty="0">
              <a:solidFill>
                <a:srgbClr val="FDD000"/>
              </a:solidFill>
              <a:latin typeface="+mn-ea"/>
            </a:endParaRPr>
          </a:p>
        </p:txBody>
      </p:sp>
      <p:sp>
        <p:nvSpPr>
          <p:cNvPr id="4" name="スライド番号プレースホルダー 3"/>
          <p:cNvSpPr>
            <a:spLocks noGrp="1"/>
          </p:cNvSpPr>
          <p:nvPr>
            <p:ph type="sldNum" sz="quarter" idx="12"/>
          </p:nvPr>
        </p:nvSpPr>
        <p:spPr/>
        <p:txBody>
          <a:bodyPr/>
          <a:lstStyle/>
          <a:p>
            <a:fld id="{40F18C9F-1A60-4E49-A00F-30C05259EEFC}" type="slidenum">
              <a:rPr kumimoji="1" lang="ja-JP" altLang="en-US" smtClean="0"/>
              <a:pPr/>
              <a:t>3</a:t>
            </a:fld>
            <a:endParaRPr kumimoji="1" lang="ja-JP" altLang="en-US"/>
          </a:p>
        </p:txBody>
      </p:sp>
      <p:sp>
        <p:nvSpPr>
          <p:cNvPr id="7" name="タイトル 6"/>
          <p:cNvSpPr>
            <a:spLocks noGrp="1"/>
          </p:cNvSpPr>
          <p:nvPr>
            <p:ph type="title"/>
          </p:nvPr>
        </p:nvSpPr>
        <p:spPr/>
        <p:txBody>
          <a:bodyPr/>
          <a:lstStyle/>
          <a:p>
            <a:r>
              <a:rPr kumimoji="1" lang="ja-JP" altLang="en-US" dirty="0" smtClean="0"/>
              <a:t>なぜ、大阪大学</a:t>
            </a:r>
            <a:r>
              <a:rPr lang="ja-JP" altLang="en-US" dirty="0" smtClean="0"/>
              <a:t>は社会と</a:t>
            </a:r>
            <a:r>
              <a:rPr lang="ja-JP" altLang="en-US" dirty="0"/>
              <a:t>連携</a:t>
            </a:r>
            <a:r>
              <a:rPr kumimoji="1" lang="ja-JP" altLang="en-US" dirty="0" smtClean="0"/>
              <a:t>するのか</a:t>
            </a:r>
            <a:endParaRPr kumimoji="1" lang="ja-JP" altLang="en-US" dirty="0"/>
          </a:p>
        </p:txBody>
      </p:sp>
      <p:sp>
        <p:nvSpPr>
          <p:cNvPr id="3" name="正方形/長方形 2"/>
          <p:cNvSpPr/>
          <p:nvPr/>
        </p:nvSpPr>
        <p:spPr>
          <a:xfrm>
            <a:off x="1427549" y="5507339"/>
            <a:ext cx="6288901" cy="707886"/>
          </a:xfrm>
          <a:prstGeom prst="rect">
            <a:avLst/>
          </a:prstGeom>
        </p:spPr>
        <p:txBody>
          <a:bodyPr wrap="none">
            <a:spAutoFit/>
          </a:bodyPr>
          <a:lstStyle/>
          <a:p>
            <a:pPr algn="ctr"/>
            <a:r>
              <a:rPr lang="ja-JP" altLang="en-US" sz="2000" b="1" dirty="0">
                <a:solidFill>
                  <a:schemeClr val="bg1"/>
                </a:solidFill>
                <a:latin typeface="+mn-ea"/>
                <a:cs typeface="Yu Gothic" charset="-128"/>
              </a:rPr>
              <a:t>大阪帝大創立案貴族院通過の夜思出</a:t>
            </a:r>
            <a:r>
              <a:rPr lang="ja-JP" altLang="en-US" sz="2000" b="1" dirty="0" smtClean="0">
                <a:solidFill>
                  <a:schemeClr val="bg1"/>
                </a:solidFill>
                <a:latin typeface="+mn-ea"/>
                <a:cs typeface="Yu Gothic" charset="-128"/>
              </a:rPr>
              <a:t>深き</a:t>
            </a:r>
            <a:endParaRPr lang="en-US" altLang="ja-JP" sz="2000" b="1" dirty="0" smtClean="0">
              <a:solidFill>
                <a:schemeClr val="bg1"/>
              </a:solidFill>
              <a:latin typeface="+mn-ea"/>
              <a:cs typeface="Yu Gothic" charset="-128"/>
            </a:endParaRPr>
          </a:p>
          <a:p>
            <a:pPr algn="ctr"/>
            <a:r>
              <a:rPr lang="ja-JP" altLang="en-US" sz="2000" b="1" dirty="0" smtClean="0">
                <a:solidFill>
                  <a:schemeClr val="bg1"/>
                </a:solidFill>
                <a:latin typeface="+mn-ea"/>
                <a:cs typeface="Yu Gothic" charset="-128"/>
              </a:rPr>
              <a:t>東京驛</a:t>
            </a:r>
            <a:r>
              <a:rPr lang="ja-JP" altLang="en-US" sz="2000" b="1" dirty="0">
                <a:solidFill>
                  <a:schemeClr val="bg1"/>
                </a:solidFill>
                <a:latin typeface="+mn-ea"/>
                <a:cs typeface="Yu Gothic" charset="-128"/>
              </a:rPr>
              <a:t>ホテルの乾</a:t>
            </a:r>
            <a:r>
              <a:rPr lang="ja-JP" altLang="en-US" sz="2000" b="1" dirty="0" smtClean="0">
                <a:solidFill>
                  <a:schemeClr val="bg1"/>
                </a:solidFill>
                <a:latin typeface="+mn-ea"/>
                <a:cs typeface="Yu Gothic" charset="-128"/>
              </a:rPr>
              <a:t>盃</a:t>
            </a:r>
            <a:r>
              <a:rPr lang="en-US" altLang="ja-JP" sz="2000" b="1" dirty="0" smtClean="0">
                <a:solidFill>
                  <a:schemeClr val="bg1"/>
                </a:solidFill>
                <a:latin typeface="+mn-ea"/>
                <a:cs typeface="Yu Gothic" charset="-128"/>
              </a:rPr>
              <a:t>(</a:t>
            </a:r>
            <a:r>
              <a:rPr lang="ja-JP" altLang="en-US" sz="2000" b="1" dirty="0" smtClean="0">
                <a:solidFill>
                  <a:schemeClr val="bg1"/>
                </a:solidFill>
                <a:latin typeface="+mn-ea"/>
                <a:cs typeface="Yu Gothic" charset="-128"/>
              </a:rPr>
              <a:t>昭和</a:t>
            </a:r>
            <a:r>
              <a:rPr lang="ja-JP" altLang="en-US" sz="2000" b="1" dirty="0">
                <a:solidFill>
                  <a:schemeClr val="bg1"/>
                </a:solidFill>
                <a:latin typeface="+mn-ea"/>
                <a:cs typeface="Yu Gothic" charset="-128"/>
              </a:rPr>
              <a:t>六年三月二十五日午前</a:t>
            </a:r>
            <a:r>
              <a:rPr lang="ja-JP" altLang="en-US" sz="2000" b="1" dirty="0" smtClean="0">
                <a:solidFill>
                  <a:schemeClr val="bg1"/>
                </a:solidFill>
                <a:latin typeface="+mn-ea"/>
                <a:cs typeface="Yu Gothic" charset="-128"/>
              </a:rPr>
              <a:t>一時</a:t>
            </a:r>
            <a:r>
              <a:rPr lang="en-US" altLang="ja-JP" sz="2000" b="1" dirty="0" smtClean="0">
                <a:solidFill>
                  <a:schemeClr val="bg1"/>
                </a:solidFill>
                <a:latin typeface="+mn-ea"/>
                <a:cs typeface="Yu Gothic" charset="-128"/>
              </a:rPr>
              <a:t>)</a:t>
            </a:r>
            <a:endParaRPr lang="ja-JP" altLang="en-US" sz="2000" dirty="0">
              <a:solidFill>
                <a:schemeClr val="bg1"/>
              </a:solidFill>
              <a:latin typeface="+mn-ea"/>
            </a:endParaRPr>
          </a:p>
        </p:txBody>
      </p:sp>
    </p:spTree>
    <p:extLst>
      <p:ext uri="{BB962C8B-B14F-4D97-AF65-F5344CB8AC3E}">
        <p14:creationId xmlns:p14="http://schemas.microsoft.com/office/powerpoint/2010/main" val="177359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989180"/>
            <a:ext cx="9144000" cy="3388172"/>
          </a:xfrm>
          <a:prstGeom prst="rect">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40F18C9F-1A60-4E49-A00F-30C05259EEFC}" type="slidenum">
              <a:rPr kumimoji="1" lang="ja-JP" altLang="en-US" smtClean="0"/>
              <a:pPr/>
              <a:t>4</a:t>
            </a:fld>
            <a:endParaRPr kumimoji="1" lang="ja-JP" altLang="en-US"/>
          </a:p>
        </p:txBody>
      </p:sp>
      <p:sp>
        <p:nvSpPr>
          <p:cNvPr id="4" name="タイトル 3"/>
          <p:cNvSpPr>
            <a:spLocks noGrp="1"/>
          </p:cNvSpPr>
          <p:nvPr>
            <p:ph type="title"/>
          </p:nvPr>
        </p:nvSpPr>
        <p:spPr/>
        <p:txBody>
          <a:bodyPr/>
          <a:lstStyle/>
          <a:p>
            <a:r>
              <a:rPr lang="ja-JP" altLang="en-US" dirty="0"/>
              <a:t>大阪男女協働推進連携協議会の</a:t>
            </a:r>
            <a:r>
              <a:rPr lang="ja-JP" altLang="en-US" dirty="0" smtClean="0"/>
              <a:t>設立</a:t>
            </a:r>
            <a:endParaRPr kumimoji="1" lang="ja-JP" altLang="en-US" dirty="0"/>
          </a:p>
        </p:txBody>
      </p:sp>
      <p:sp>
        <p:nvSpPr>
          <p:cNvPr id="6" name="コンテンツ プレースホルダー 5"/>
          <p:cNvSpPr>
            <a:spLocks noGrp="1"/>
          </p:cNvSpPr>
          <p:nvPr>
            <p:ph idx="4294967295"/>
          </p:nvPr>
        </p:nvSpPr>
        <p:spPr>
          <a:xfrm>
            <a:off x="449620" y="5707633"/>
            <a:ext cx="8515350" cy="592137"/>
          </a:xfrm>
          <a:prstGeom prst="rect">
            <a:avLst/>
          </a:prstGeom>
        </p:spPr>
        <p:txBody>
          <a:bodyPr>
            <a:noAutofit/>
          </a:bodyPr>
          <a:lstStyle/>
          <a:p>
            <a:pPr marL="0" indent="0" algn="ctr">
              <a:lnSpc>
                <a:spcPct val="100000"/>
              </a:lnSpc>
              <a:spcBef>
                <a:spcPts val="0"/>
              </a:spcBef>
              <a:buNone/>
            </a:pPr>
            <a:r>
              <a:rPr lang="ja-JP" altLang="en-US" sz="1400" b="1" dirty="0" smtClean="0">
                <a:latin typeface="+mn-ea"/>
                <a:cs typeface="Yu Gothic" charset="-128"/>
              </a:rPr>
              <a:t>左から、井上ダイキン工業取締役会長兼グローバルグループ代表執行役員、</a:t>
            </a:r>
            <a:endParaRPr lang="en-US" altLang="ja-JP" sz="1400" b="1" dirty="0" smtClean="0">
              <a:latin typeface="+mn-ea"/>
              <a:cs typeface="Yu Gothic" charset="-128"/>
            </a:endParaRPr>
          </a:p>
          <a:p>
            <a:pPr marL="0" indent="0" algn="ctr">
              <a:lnSpc>
                <a:spcPct val="100000"/>
              </a:lnSpc>
              <a:spcBef>
                <a:spcPts val="0"/>
              </a:spcBef>
              <a:buNone/>
            </a:pPr>
            <a:r>
              <a:rPr lang="ja-JP" altLang="en-US" sz="1400" b="1" dirty="0" smtClean="0">
                <a:latin typeface="+mn-ea"/>
                <a:cs typeface="Yu Gothic" charset="-128"/>
              </a:rPr>
              <a:t>西尾大阪大学総長、米田医薬基盤・健康・栄養研究所理事長</a:t>
            </a:r>
            <a:endParaRPr lang="en-US" altLang="ja-JP" sz="1400" b="1" dirty="0" smtClean="0">
              <a:latin typeface="+mn-ea"/>
              <a:cs typeface="Yu Gothic" charset="-128"/>
            </a:endParaRP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1380" t="7066" r="687" b="27073"/>
          <a:stretch/>
        </p:blipFill>
        <p:spPr>
          <a:xfrm>
            <a:off x="863029" y="1478009"/>
            <a:ext cx="7470942" cy="3347209"/>
          </a:xfrm>
          <a:prstGeom prst="ellipse">
            <a:avLst/>
          </a:prstGeom>
          <a:ln w="63500" cap="rnd">
            <a:noFill/>
          </a:ln>
          <a:effectLst/>
          <a:scene3d>
            <a:camera prst="orthographicFront"/>
            <a:lightRig rig="contrasting" dir="t">
              <a:rot lat="0" lon="0" rev="3000000"/>
            </a:lightRig>
          </a:scene3d>
          <a:sp3d>
            <a:contourClr>
              <a:srgbClr val="333333"/>
            </a:contourClr>
          </a:sp3d>
        </p:spPr>
      </p:pic>
      <p:sp>
        <p:nvSpPr>
          <p:cNvPr id="14" name="正方形/長方形 13"/>
          <p:cNvSpPr/>
          <p:nvPr/>
        </p:nvSpPr>
        <p:spPr>
          <a:xfrm>
            <a:off x="1207939" y="1096590"/>
            <a:ext cx="6728124" cy="400110"/>
          </a:xfrm>
          <a:prstGeom prst="rect">
            <a:avLst/>
          </a:prstGeom>
        </p:spPr>
        <p:txBody>
          <a:bodyPr wrap="none" anchor="ctr" anchorCtr="0">
            <a:spAutoFit/>
          </a:bodyPr>
          <a:lstStyle/>
          <a:p>
            <a:pPr algn="ctr" fontAlgn="ctr">
              <a:lnSpc>
                <a:spcPts val="2200"/>
              </a:lnSpc>
            </a:pPr>
            <a:r>
              <a:rPr lang="ja-JP" altLang="en-US" sz="2500" b="1" dirty="0" smtClean="0">
                <a:solidFill>
                  <a:schemeClr val="bg1"/>
                </a:solidFill>
                <a:latin typeface="+mn-ea"/>
                <a:cs typeface="Yu Gothic" charset="-128"/>
              </a:rPr>
              <a:t>共同宣言書に署名</a:t>
            </a:r>
            <a:r>
              <a:rPr lang="en-US" altLang="ja-JP" sz="1500" b="1" dirty="0" smtClean="0">
                <a:solidFill>
                  <a:schemeClr val="bg1"/>
                </a:solidFill>
                <a:latin typeface="+mn-ea"/>
                <a:cs typeface="Yu Gothic" charset="-128"/>
              </a:rPr>
              <a:t>(</a:t>
            </a:r>
            <a:r>
              <a:rPr lang="ja-JP" altLang="en-US" sz="1500" b="1" dirty="0" smtClean="0">
                <a:solidFill>
                  <a:schemeClr val="bg1"/>
                </a:solidFill>
                <a:latin typeface="+mn-ea"/>
                <a:cs typeface="Yu Gothic" charset="-128"/>
              </a:rPr>
              <a:t>平成</a:t>
            </a:r>
            <a:r>
              <a:rPr lang="en-US" altLang="ja-JP" sz="1500" b="1" dirty="0" smtClean="0">
                <a:solidFill>
                  <a:schemeClr val="bg1"/>
                </a:solidFill>
                <a:latin typeface="+mn-ea"/>
                <a:cs typeface="Yu Gothic" charset="-128"/>
              </a:rPr>
              <a:t>28</a:t>
            </a:r>
            <a:r>
              <a:rPr lang="ja-JP" altLang="en-US" sz="1500" b="1" dirty="0" smtClean="0">
                <a:solidFill>
                  <a:schemeClr val="bg1"/>
                </a:solidFill>
                <a:latin typeface="+mn-ea"/>
                <a:cs typeface="Yu Gothic" charset="-128"/>
              </a:rPr>
              <a:t>年</a:t>
            </a:r>
            <a:r>
              <a:rPr lang="en-US" altLang="ja-JP" sz="1500" b="1" dirty="0" smtClean="0">
                <a:solidFill>
                  <a:schemeClr val="bg1"/>
                </a:solidFill>
                <a:latin typeface="+mn-ea"/>
                <a:cs typeface="Yu Gothic" charset="-128"/>
              </a:rPr>
              <a:t>9</a:t>
            </a:r>
            <a:r>
              <a:rPr lang="ja-JP" altLang="en-US" sz="1500" b="1" dirty="0" smtClean="0">
                <a:solidFill>
                  <a:schemeClr val="bg1"/>
                </a:solidFill>
                <a:latin typeface="+mn-ea"/>
                <a:cs typeface="Yu Gothic" charset="-128"/>
              </a:rPr>
              <a:t>月</a:t>
            </a:r>
            <a:r>
              <a:rPr lang="en-US" altLang="ja-JP" sz="1500" b="1" dirty="0" smtClean="0">
                <a:solidFill>
                  <a:schemeClr val="bg1"/>
                </a:solidFill>
                <a:latin typeface="+mn-ea"/>
                <a:cs typeface="Yu Gothic" charset="-128"/>
              </a:rPr>
              <a:t>1</a:t>
            </a:r>
            <a:r>
              <a:rPr lang="ja-JP" altLang="en-US" sz="1500" b="1" dirty="0" smtClean="0">
                <a:solidFill>
                  <a:schemeClr val="bg1"/>
                </a:solidFill>
                <a:latin typeface="+mn-ea"/>
                <a:cs typeface="Yu Gothic" charset="-128"/>
              </a:rPr>
              <a:t>日、大阪大学中之島センター</a:t>
            </a:r>
            <a:r>
              <a:rPr lang="en-US" altLang="ja-JP" sz="1500" b="1" dirty="0" smtClean="0">
                <a:solidFill>
                  <a:schemeClr val="bg1"/>
                </a:solidFill>
                <a:latin typeface="+mn-ea"/>
                <a:cs typeface="Yu Gothic" charset="-128"/>
              </a:rPr>
              <a:t>)</a:t>
            </a:r>
          </a:p>
        </p:txBody>
      </p:sp>
      <p:pic>
        <p:nvPicPr>
          <p:cNvPr id="16" name="図 15"/>
          <p:cNvPicPr>
            <a:picLocks noChangeAspect="1"/>
          </p:cNvPicPr>
          <p:nvPr/>
        </p:nvPicPr>
        <p:blipFill rotWithShape="1">
          <a:blip r:embed="rId4">
            <a:extLst>
              <a:ext uri="{28A0092B-C50C-407E-A947-70E740481C1C}">
                <a14:useLocalDpi xmlns:a14="http://schemas.microsoft.com/office/drawing/2010/main" val="0"/>
              </a:ext>
            </a:extLst>
          </a:blip>
          <a:srcRect r="60230" b="-5955"/>
          <a:stretch/>
        </p:blipFill>
        <p:spPr>
          <a:xfrm>
            <a:off x="5525341" y="5021402"/>
            <a:ext cx="996095" cy="498147"/>
          </a:xfrm>
          <a:prstGeom prst="rect">
            <a:avLst/>
          </a:prstGeom>
        </p:spPr>
      </p:pic>
      <p:pic>
        <p:nvPicPr>
          <p:cNvPr id="17" name="図 16"/>
          <p:cNvPicPr>
            <a:picLocks noChangeAspect="1"/>
          </p:cNvPicPr>
          <p:nvPr/>
        </p:nvPicPr>
        <p:blipFill rotWithShape="1">
          <a:blip r:embed="rId5">
            <a:extLst>
              <a:ext uri="{28A0092B-C50C-407E-A947-70E740481C1C}">
                <a14:useLocalDpi xmlns:a14="http://schemas.microsoft.com/office/drawing/2010/main" val="0"/>
              </a:ext>
            </a:extLst>
          </a:blip>
          <a:srcRect r="52270" b="-436"/>
          <a:stretch/>
        </p:blipFill>
        <p:spPr>
          <a:xfrm>
            <a:off x="2426364" y="5128812"/>
            <a:ext cx="1405856" cy="275227"/>
          </a:xfrm>
          <a:prstGeom prst="rect">
            <a:avLst/>
          </a:prstGeom>
        </p:spPr>
      </p:pic>
      <p:sp>
        <p:nvSpPr>
          <p:cNvPr id="19" name="正方形/長方形 18"/>
          <p:cNvSpPr/>
          <p:nvPr/>
        </p:nvSpPr>
        <p:spPr>
          <a:xfrm>
            <a:off x="1594272" y="612379"/>
            <a:ext cx="5955476" cy="374461"/>
          </a:xfrm>
          <a:prstGeom prst="rect">
            <a:avLst/>
          </a:prstGeom>
        </p:spPr>
        <p:txBody>
          <a:bodyPr wrap="none" anchor="ctr" anchorCtr="0">
            <a:spAutoFit/>
          </a:bodyPr>
          <a:lstStyle/>
          <a:p>
            <a:pPr algn="ctr" fontAlgn="ctr">
              <a:lnSpc>
                <a:spcPts val="2200"/>
              </a:lnSpc>
            </a:pPr>
            <a:r>
              <a:rPr lang="ja-JP" altLang="en-US" b="1" dirty="0" smtClean="0">
                <a:latin typeface="+mn-ea"/>
                <a:cs typeface="Yu Gothic" charset="-128"/>
              </a:rPr>
              <a:t>大阪大学、医薬基盤・健康・栄養研究所、ダイキン工業</a:t>
            </a:r>
            <a:endParaRPr lang="en-US" altLang="ja-JP" b="1" dirty="0" smtClean="0">
              <a:latin typeface="+mn-ea"/>
              <a:cs typeface="Yu Gothic" charset="-128"/>
            </a:endParaRPr>
          </a:p>
        </p:txBody>
      </p:sp>
      <p:pic>
        <p:nvPicPr>
          <p:cNvPr id="9" name="図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40027" y="4914855"/>
            <a:ext cx="716946" cy="637128"/>
          </a:xfrm>
          <a:prstGeom prst="rect">
            <a:avLst/>
          </a:prstGeom>
        </p:spPr>
      </p:pic>
    </p:spTree>
    <p:extLst>
      <p:ext uri="{BB962C8B-B14F-4D97-AF65-F5344CB8AC3E}">
        <p14:creationId xmlns:p14="http://schemas.microsoft.com/office/powerpoint/2010/main" val="81477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518" y="630067"/>
            <a:ext cx="4803164" cy="4503447"/>
          </a:xfrm>
          <a:prstGeom prst="rect">
            <a:avLst/>
          </a:prstGeom>
        </p:spPr>
      </p:pic>
      <p:sp>
        <p:nvSpPr>
          <p:cNvPr id="75" name="正方形/長方形 74"/>
          <p:cNvSpPr/>
          <p:nvPr/>
        </p:nvSpPr>
        <p:spPr>
          <a:xfrm>
            <a:off x="0" y="5257496"/>
            <a:ext cx="9144000" cy="1045867"/>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2813169" y="2052534"/>
            <a:ext cx="2858461" cy="285846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40F18C9F-1A60-4E49-A00F-30C05259EEFC}" type="slidenum">
              <a:rPr kumimoji="1" lang="ja-JP" altLang="en-US" smtClean="0"/>
              <a:pPr/>
              <a:t>5</a:t>
            </a:fld>
            <a:endParaRPr kumimoji="1" lang="ja-JP" altLang="en-US"/>
          </a:p>
        </p:txBody>
      </p:sp>
      <p:sp>
        <p:nvSpPr>
          <p:cNvPr id="4" name="タイトル 3"/>
          <p:cNvSpPr>
            <a:spLocks noGrp="1"/>
          </p:cNvSpPr>
          <p:nvPr>
            <p:ph type="title"/>
          </p:nvPr>
        </p:nvSpPr>
        <p:spPr/>
        <p:txBody>
          <a:bodyPr/>
          <a:lstStyle/>
          <a:p>
            <a:r>
              <a:rPr lang="ja-JP" altLang="en-US" dirty="0"/>
              <a:t>北摂に位置する</a:t>
            </a:r>
            <a:r>
              <a:rPr lang="en-US" altLang="ja-JP" dirty="0"/>
              <a:t>3</a:t>
            </a:r>
            <a:r>
              <a:rPr lang="ja-JP" altLang="en-US" dirty="0"/>
              <a:t>機関連携の立地</a:t>
            </a:r>
            <a:r>
              <a:rPr lang="ja-JP" altLang="en-US" dirty="0" smtClean="0"/>
              <a:t>優位性</a:t>
            </a:r>
            <a:endParaRPr kumimoji="1" lang="ja-JP" altLang="en-US" dirty="0"/>
          </a:p>
        </p:txBody>
      </p:sp>
      <p:sp>
        <p:nvSpPr>
          <p:cNvPr id="7" name="フリーフォーム 6"/>
          <p:cNvSpPr/>
          <p:nvPr/>
        </p:nvSpPr>
        <p:spPr>
          <a:xfrm>
            <a:off x="4264639" y="1335642"/>
            <a:ext cx="2300549" cy="2430433"/>
          </a:xfrm>
          <a:custGeom>
            <a:avLst/>
            <a:gdLst>
              <a:gd name="connsiteX0" fmla="*/ 1551397 w 1551397"/>
              <a:gd name="connsiteY0" fmla="*/ 0 h 2455523"/>
              <a:gd name="connsiteX1" fmla="*/ 976045 w 1551397"/>
              <a:gd name="connsiteY1" fmla="*/ 0 h 2455523"/>
              <a:gd name="connsiteX2" fmla="*/ 0 w 1551397"/>
              <a:gd name="connsiteY2" fmla="*/ 2455523 h 2455523"/>
            </a:gdLst>
            <a:ahLst/>
            <a:cxnLst>
              <a:cxn ang="0">
                <a:pos x="connsiteX0" y="connsiteY0"/>
              </a:cxn>
              <a:cxn ang="0">
                <a:pos x="connsiteX1" y="connsiteY1"/>
              </a:cxn>
              <a:cxn ang="0">
                <a:pos x="connsiteX2" y="connsiteY2"/>
              </a:cxn>
            </a:cxnLst>
            <a:rect l="l" t="t" r="r" b="b"/>
            <a:pathLst>
              <a:path w="1551397" h="2455523">
                <a:moveTo>
                  <a:pt x="1551397" y="0"/>
                </a:moveTo>
                <a:lnTo>
                  <a:pt x="976045" y="0"/>
                </a:lnTo>
                <a:lnTo>
                  <a:pt x="0" y="2455523"/>
                </a:lnTo>
              </a:path>
            </a:pathLst>
          </a:custGeom>
          <a:noFill/>
          <a:ln w="28575">
            <a:solidFill>
              <a:srgbClr val="C0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p:nvGrpSpPr>
        <p:grpSpPr>
          <a:xfrm>
            <a:off x="4758117" y="688797"/>
            <a:ext cx="4263388" cy="1224836"/>
            <a:chOff x="4859420" y="739907"/>
            <a:chExt cx="4263388" cy="1224836"/>
          </a:xfrm>
        </p:grpSpPr>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b="9000"/>
            <a:stretch/>
          </p:blipFill>
          <p:spPr>
            <a:xfrm>
              <a:off x="5227382" y="955905"/>
              <a:ext cx="1691887" cy="1008838"/>
            </a:xfrm>
            <a:prstGeom prst="rect">
              <a:avLst/>
            </a:prstGeom>
          </p:spPr>
        </p:pic>
        <p:sp>
          <p:nvSpPr>
            <p:cNvPr id="26" name="正方形/長方形 25"/>
            <p:cNvSpPr/>
            <p:nvPr/>
          </p:nvSpPr>
          <p:spPr>
            <a:xfrm>
              <a:off x="7006053" y="1042545"/>
              <a:ext cx="1670353" cy="606768"/>
            </a:xfrm>
            <a:prstGeom prst="rect">
              <a:avLst/>
            </a:prstGeom>
            <a:noFill/>
            <a:ln w="12700">
              <a:noFill/>
              <a:prstDash val="solid"/>
            </a:ln>
          </p:spPr>
          <p:txBody>
            <a:bodyPr wrap="none" lIns="0" tIns="0" rIns="0" bIns="0" rtlCol="0" anchor="t" anchorCtr="0">
              <a:prstTxWarp prst="textPlain">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男女協働推進センター</a:t>
              </a:r>
              <a:endParaRPr kumimoji="0" lang="en-US" altLang="ja-JP" sz="1400" b="1" i="0" u="none" strike="noStrike" kern="0" cap="none" spc="0" normalizeH="0" baseline="0" noProof="0" dirty="0" smtClean="0">
                <a:ln>
                  <a:noFill/>
                </a:ln>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コラボレーティブ</a:t>
              </a:r>
              <a:endParaRPr kumimoji="0" lang="en-US" altLang="ja-JP" sz="1400" b="1" i="0" u="none" strike="noStrike" kern="0" cap="none" spc="0" normalizeH="0" baseline="0" noProof="0" dirty="0" smtClean="0">
                <a:ln>
                  <a:noFill/>
                </a:ln>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スペース</a:t>
              </a:r>
              <a:endParaRPr kumimoji="0" lang="en-US" altLang="ja-JP" sz="1400" b="1" i="0" u="none" strike="noStrike" kern="0" cap="none" spc="0" normalizeH="0" baseline="0" noProof="0" dirty="0" smtClean="0">
                <a:ln>
                  <a:noFill/>
                </a:ln>
                <a:effectLst/>
                <a:uLnTx/>
                <a:uFillTx/>
              </a:endParaRPr>
            </a:p>
          </p:txBody>
        </p:sp>
        <p:grpSp>
          <p:nvGrpSpPr>
            <p:cNvPr id="9" name="グループ化 8"/>
            <p:cNvGrpSpPr/>
            <p:nvPr/>
          </p:nvGrpSpPr>
          <p:grpSpPr>
            <a:xfrm>
              <a:off x="4859420" y="739907"/>
              <a:ext cx="4263388" cy="253656"/>
              <a:chOff x="4859420" y="739907"/>
              <a:chExt cx="4263388" cy="253656"/>
            </a:xfrm>
          </p:grpSpPr>
          <p:sp>
            <p:nvSpPr>
              <p:cNvPr id="19" name="楕円 74"/>
              <p:cNvSpPr/>
              <p:nvPr/>
            </p:nvSpPr>
            <p:spPr>
              <a:xfrm>
                <a:off x="4859420" y="739907"/>
                <a:ext cx="4263388" cy="253656"/>
              </a:xfrm>
              <a:prstGeom prst="roundRect">
                <a:avLst>
                  <a:gd name="adj" fmla="val 50000"/>
                </a:avLst>
              </a:prstGeom>
              <a:solidFill>
                <a:srgbClr val="DB5F5F"/>
              </a:solidFill>
              <a:ln w="22225" cap="flat" cmpd="sng" algn="ctr">
                <a:noFill/>
                <a:prstDash val="solid"/>
              </a:ln>
              <a:effectLst/>
            </p:spPr>
            <p:txBody>
              <a:bodyPr wrap="square" lIns="144000" tIns="43200" rIns="0" bIns="0" rtlCol="0" anchor="ctr"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solidFill>
                      <a:prstClr val="white"/>
                    </a:solidFill>
                    <a:effectLst/>
                    <a:uLnTx/>
                    <a:uFillTx/>
                    <a:latin typeface="メイリオ"/>
                    <a:ea typeface="メイリオ"/>
                    <a:cs typeface="Times New Roman" panose="02020603050405020304" pitchFamily="18" charset="0"/>
                  </a:rPr>
                  <a:t>ダイバーシティ総合棟</a:t>
                </a:r>
                <a:endParaRPr kumimoji="0" lang="ja-JP" altLang="en-US" sz="16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24" name="テキスト ボックス 23"/>
              <p:cNvSpPr txBox="1"/>
              <p:nvPr/>
            </p:nvSpPr>
            <p:spPr>
              <a:xfrm>
                <a:off x="7041467" y="788980"/>
                <a:ext cx="588297" cy="159946"/>
              </a:xfrm>
              <a:prstGeom prst="rect">
                <a:avLst/>
              </a:prstGeom>
              <a:noFill/>
            </p:spPr>
            <p:txBody>
              <a:bodyPr vert="horz" wrap="non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dirty="0">
                    <a:ln>
                      <a:noFill/>
                    </a:ln>
                    <a:solidFill>
                      <a:schemeClr val="bg1"/>
                    </a:solidFill>
                    <a:effectLst/>
                    <a:uLnTx/>
                    <a:uFillTx/>
                  </a:rPr>
                  <a:t>（仮称</a:t>
                </a:r>
                <a:r>
                  <a:rPr kumimoji="0" lang="ja-JP" altLang="en-US" sz="1100" b="1" i="0" u="none" strike="noStrike" kern="0" cap="none" spc="0" normalizeH="0" baseline="0" noProof="0" dirty="0" smtClean="0">
                    <a:ln>
                      <a:noFill/>
                    </a:ln>
                    <a:solidFill>
                      <a:schemeClr val="bg1"/>
                    </a:solidFill>
                    <a:effectLst/>
                    <a:uLnTx/>
                    <a:uFillTx/>
                  </a:rPr>
                  <a:t>）</a:t>
                </a:r>
                <a:endParaRPr kumimoji="0" lang="ja-JP" altLang="en-US" sz="1100" b="1" i="0" u="none" strike="noStrike" kern="0" cap="none" spc="0" normalizeH="0" baseline="0" noProof="0" dirty="0">
                  <a:ln>
                    <a:noFill/>
                  </a:ln>
                  <a:solidFill>
                    <a:schemeClr val="bg1"/>
                  </a:solidFill>
                  <a:effectLst/>
                  <a:uLnTx/>
                  <a:uFillTx/>
                </a:endParaRPr>
              </a:p>
            </p:txBody>
          </p:sp>
        </p:grpSp>
        <p:sp>
          <p:nvSpPr>
            <p:cNvPr id="22" name="テキスト ボックス 21"/>
            <p:cNvSpPr txBox="1"/>
            <p:nvPr/>
          </p:nvSpPr>
          <p:spPr>
            <a:xfrm>
              <a:off x="7601219" y="780332"/>
              <a:ext cx="1332000" cy="180000"/>
            </a:xfrm>
            <a:prstGeom prst="rect">
              <a:avLst/>
            </a:prstGeom>
            <a:solidFill>
              <a:srgbClr val="FFD54F"/>
            </a:solidFill>
          </p:spPr>
          <p:txBody>
            <a:bodyPr wrap="none" lIns="0" tIns="36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ja-JP" sz="1200" b="1" i="0" u="none" strike="noStrike" kern="100" cap="none" spc="0" normalizeH="0" baseline="0" noProof="0" dirty="0" smtClean="0">
                  <a:ln>
                    <a:noFill/>
                  </a:ln>
                  <a:solidFill>
                    <a:prstClr val="black"/>
                  </a:solidFill>
                  <a:effectLst/>
                  <a:uLnTx/>
                  <a:uFillTx/>
                  <a:cs typeface="Times New Roman" panose="02020603050405020304" pitchFamily="18" charset="0"/>
                </a:rPr>
                <a:t>H29</a:t>
              </a:r>
              <a:r>
                <a:rPr kumimoji="0" lang="ja-JP" altLang="en-US" sz="1200" b="1" i="0" u="none" strike="noStrike" kern="100" cap="none" spc="0" normalizeH="0" baseline="0" noProof="0" dirty="0" smtClean="0">
                  <a:ln>
                    <a:noFill/>
                  </a:ln>
                  <a:solidFill>
                    <a:prstClr val="black"/>
                  </a:solidFill>
                  <a:effectLst/>
                  <a:uLnTx/>
                  <a:uFillTx/>
                  <a:cs typeface="Times New Roman" panose="02020603050405020304" pitchFamily="18" charset="0"/>
                </a:rPr>
                <a:t>年度完成予定</a:t>
              </a:r>
              <a:endParaRPr kumimoji="0" lang="en-US" altLang="ja-JP" sz="1200" b="1" i="0" u="none" strike="noStrike" kern="100" cap="none" spc="0" normalizeH="0" baseline="0" noProof="0" dirty="0">
                <a:ln>
                  <a:noFill/>
                </a:ln>
                <a:solidFill>
                  <a:prstClr val="black"/>
                </a:solidFill>
                <a:effectLst/>
                <a:uLnTx/>
                <a:uFillTx/>
                <a:cs typeface="Times New Roman" panose="02020603050405020304" pitchFamily="18" charset="0"/>
              </a:endParaRPr>
            </a:p>
          </p:txBody>
        </p:sp>
        <p:sp>
          <p:nvSpPr>
            <p:cNvPr id="27" name="テキスト ボックス 26"/>
            <p:cNvSpPr txBox="1"/>
            <p:nvPr/>
          </p:nvSpPr>
          <p:spPr>
            <a:xfrm>
              <a:off x="6998808" y="1722195"/>
              <a:ext cx="2124000" cy="216000"/>
            </a:xfrm>
            <a:prstGeom prst="rect">
              <a:avLst/>
            </a:prstGeom>
            <a:solidFill>
              <a:srgbClr val="2D287F"/>
            </a:solidFill>
          </p:spPr>
          <p:txBody>
            <a:bodyPr vert="horz" wrap="none" lIns="0" tIns="36000" rIns="0" bIns="0" rtlCol="0">
              <a:noAutofit/>
            </a:bodyPr>
            <a:lstStyle/>
            <a:p>
              <a:pPr lvl="0" defTabSz="685800">
                <a:defRPr/>
              </a:pPr>
              <a:r>
                <a:rPr kumimoji="0" lang="ja-JP" altLang="en-US" sz="1200" b="1" kern="0" dirty="0">
                  <a:solidFill>
                    <a:schemeClr val="bg1"/>
                  </a:solidFill>
                </a:rPr>
                <a:t>（一時預かり保育室・授乳室）</a:t>
              </a:r>
            </a:p>
          </p:txBody>
        </p:sp>
      </p:grpSp>
      <p:sp>
        <p:nvSpPr>
          <p:cNvPr id="46" name="フリーフォーム 45"/>
          <p:cNvSpPr/>
          <p:nvPr/>
        </p:nvSpPr>
        <p:spPr>
          <a:xfrm>
            <a:off x="5042614" y="2800357"/>
            <a:ext cx="2706538" cy="728732"/>
          </a:xfrm>
          <a:custGeom>
            <a:avLst/>
            <a:gdLst>
              <a:gd name="connsiteX0" fmla="*/ 2151530 w 2151530"/>
              <a:gd name="connsiteY0" fmla="*/ 1667436 h 1667436"/>
              <a:gd name="connsiteX1" fmla="*/ 553251 w 2151530"/>
              <a:gd name="connsiteY1" fmla="*/ 0 h 1667436"/>
              <a:gd name="connsiteX2" fmla="*/ 0 w 2151530"/>
              <a:gd name="connsiteY2" fmla="*/ 0 h 1667436"/>
            </a:gdLst>
            <a:ahLst/>
            <a:cxnLst>
              <a:cxn ang="0">
                <a:pos x="connsiteX0" y="connsiteY0"/>
              </a:cxn>
              <a:cxn ang="0">
                <a:pos x="connsiteX1" y="connsiteY1"/>
              </a:cxn>
              <a:cxn ang="0">
                <a:pos x="connsiteX2" y="connsiteY2"/>
              </a:cxn>
            </a:cxnLst>
            <a:rect l="l" t="t" r="r" b="b"/>
            <a:pathLst>
              <a:path w="2151530" h="1667436">
                <a:moveTo>
                  <a:pt x="2151530" y="1667436"/>
                </a:moveTo>
                <a:lnTo>
                  <a:pt x="553251" y="0"/>
                </a:lnTo>
                <a:lnTo>
                  <a:pt x="0" y="0"/>
                </a:lnTo>
              </a:path>
            </a:pathLst>
          </a:custGeom>
          <a:noFill/>
          <a:ln w="28575">
            <a:solidFill>
              <a:srgbClr val="C0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p:cNvGrpSpPr/>
          <p:nvPr/>
        </p:nvGrpSpPr>
        <p:grpSpPr>
          <a:xfrm>
            <a:off x="7367309" y="3476184"/>
            <a:ext cx="1664033" cy="1211572"/>
            <a:chOff x="7075411" y="4398079"/>
            <a:chExt cx="1895534" cy="1380125"/>
          </a:xfrm>
        </p:grpSpPr>
        <p:pic>
          <p:nvPicPr>
            <p:cNvPr id="40" name="図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5411" y="4875070"/>
              <a:ext cx="1354702" cy="903134"/>
            </a:xfrm>
            <a:prstGeom prst="ellipse">
              <a:avLst/>
            </a:prstGeom>
            <a:ln w="63500" cap="rnd">
              <a:noFill/>
            </a:ln>
            <a:effectLst/>
            <a:scene3d>
              <a:camera prst="orthographicFront"/>
              <a:lightRig rig="contrasting" dir="t">
                <a:rot lat="0" lon="0" rev="3000000"/>
              </a:lightRig>
            </a:scene3d>
            <a:sp3d>
              <a:contourClr>
                <a:srgbClr val="333333"/>
              </a:contourClr>
            </a:sp3d>
          </p:spPr>
        </p:pic>
        <p:pic>
          <p:nvPicPr>
            <p:cNvPr id="43" name="図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1168" y="4501308"/>
              <a:ext cx="1052032" cy="789024"/>
            </a:xfrm>
            <a:prstGeom prst="ellipse">
              <a:avLst/>
            </a:prstGeom>
            <a:ln w="63500" cap="rnd">
              <a:noFill/>
            </a:ln>
            <a:effectLst/>
            <a:scene3d>
              <a:camera prst="orthographicFront"/>
              <a:lightRig rig="contrasting" dir="t">
                <a:rot lat="0" lon="0" rev="3000000"/>
              </a:lightRig>
            </a:scene3d>
            <a:sp3d>
              <a:contourClr>
                <a:srgbClr val="333333"/>
              </a:contourClr>
            </a:sp3d>
          </p:spPr>
        </p:pic>
        <p:sp>
          <p:nvSpPr>
            <p:cNvPr id="45" name="楕円 74"/>
            <p:cNvSpPr/>
            <p:nvPr/>
          </p:nvSpPr>
          <p:spPr>
            <a:xfrm>
              <a:off x="7252974" y="4398079"/>
              <a:ext cx="1717971" cy="253656"/>
            </a:xfrm>
            <a:prstGeom prst="roundRect">
              <a:avLst>
                <a:gd name="adj" fmla="val 50000"/>
              </a:avLst>
            </a:prstGeom>
            <a:solidFill>
              <a:srgbClr val="DB5F5F"/>
            </a:solid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err="1" smtClean="0">
                  <a:ln>
                    <a:noFill/>
                  </a:ln>
                  <a:solidFill>
                    <a:prstClr val="white"/>
                  </a:solidFill>
                  <a:effectLst/>
                  <a:uLnTx/>
                  <a:uFillTx/>
                  <a:latin typeface="メイリオ"/>
                  <a:ea typeface="メイリオ"/>
                  <a:cs typeface="Times New Roman" panose="02020603050405020304" pitchFamily="18" charset="0"/>
                </a:rPr>
                <a:t>まきば</a:t>
              </a:r>
              <a:r>
                <a:rPr kumimoji="0" lang="ja-JP" altLang="en-US" sz="1600" b="1" i="0" u="none" strike="noStrike" kern="100" cap="none" spc="0" normalizeH="0" baseline="0" noProof="0" dirty="0" smtClean="0">
                  <a:ln>
                    <a:noFill/>
                  </a:ln>
                  <a:solidFill>
                    <a:prstClr val="white"/>
                  </a:solidFill>
                  <a:effectLst/>
                  <a:uLnTx/>
                  <a:uFillTx/>
                  <a:latin typeface="メイリオ"/>
                  <a:ea typeface="メイリオ"/>
                  <a:cs typeface="Times New Roman" panose="02020603050405020304" pitchFamily="18" charset="0"/>
                </a:rPr>
                <a:t>保育園</a:t>
              </a:r>
              <a:endParaRPr kumimoji="0" lang="ja-JP" altLang="en-US" sz="16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grpSp>
      <p:grpSp>
        <p:nvGrpSpPr>
          <p:cNvPr id="58" name="グループ化 57"/>
          <p:cNvGrpSpPr/>
          <p:nvPr/>
        </p:nvGrpSpPr>
        <p:grpSpPr>
          <a:xfrm>
            <a:off x="174470" y="688797"/>
            <a:ext cx="2149072" cy="1440000"/>
            <a:chOff x="174470" y="688797"/>
            <a:chExt cx="2149072" cy="1440000"/>
          </a:xfrm>
        </p:grpSpPr>
        <p:pic>
          <p:nvPicPr>
            <p:cNvPr id="50" name="図 49"/>
            <p:cNvPicPr>
              <a:picLocks noChangeAspect="1"/>
            </p:cNvPicPr>
            <p:nvPr/>
          </p:nvPicPr>
          <p:blipFill rotWithShape="1">
            <a:blip r:embed="rId7">
              <a:extLst>
                <a:ext uri="{28A0092B-C50C-407E-A947-70E740481C1C}">
                  <a14:useLocalDpi xmlns:a14="http://schemas.microsoft.com/office/drawing/2010/main" val="0"/>
                </a:ext>
              </a:extLst>
            </a:blip>
            <a:srcRect t="6112" b="4215"/>
            <a:stretch/>
          </p:blipFill>
          <p:spPr>
            <a:xfrm>
              <a:off x="258758" y="768404"/>
              <a:ext cx="1980497" cy="837560"/>
            </a:xfrm>
            <a:prstGeom prst="rect">
              <a:avLst/>
            </a:prstGeom>
          </p:spPr>
        </p:pic>
        <p:sp>
          <p:nvSpPr>
            <p:cNvPr id="51" name="楕円 74"/>
            <p:cNvSpPr/>
            <p:nvPr/>
          </p:nvSpPr>
          <p:spPr>
            <a:xfrm>
              <a:off x="375470" y="1652305"/>
              <a:ext cx="1747073" cy="432000"/>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医薬基盤・健康・</a:t>
              </a:r>
              <a:endParaRPr kumimoji="0" lang="en-US" altLang="ja-JP" sz="1600" b="1" i="0" u="none" strike="noStrike" kern="100" cap="none" spc="0" normalizeH="0" baseline="0" noProof="0" dirty="0" smtClean="0">
                <a:ln>
                  <a:noFill/>
                </a:ln>
                <a:effectLst/>
                <a:uLnTx/>
                <a:uFillTx/>
                <a:latin typeface="メイリオ"/>
                <a:ea typeface="メイリオ"/>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栄養研究所</a:t>
              </a:r>
              <a:endParaRPr kumimoji="0" lang="ja-JP" altLang="en-US" sz="16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52" name="正方形/長方形 51"/>
            <p:cNvSpPr/>
            <p:nvPr/>
          </p:nvSpPr>
          <p:spPr>
            <a:xfrm>
              <a:off x="174470" y="688797"/>
              <a:ext cx="2149072" cy="1440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p:cNvGrpSpPr/>
          <p:nvPr/>
        </p:nvGrpSpPr>
        <p:grpSpPr>
          <a:xfrm>
            <a:off x="174470" y="3728239"/>
            <a:ext cx="2149072" cy="1476000"/>
            <a:chOff x="174470" y="3691467"/>
            <a:chExt cx="2149072" cy="1476000"/>
          </a:xfrm>
        </p:grpSpPr>
        <p:sp>
          <p:nvSpPr>
            <p:cNvPr id="54" name="正方形/長方形 53"/>
            <p:cNvSpPr/>
            <p:nvPr/>
          </p:nvSpPr>
          <p:spPr>
            <a:xfrm>
              <a:off x="174470" y="3691467"/>
              <a:ext cx="2149072" cy="147600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図 52"/>
            <p:cNvPicPr>
              <a:picLocks noChangeAspect="1"/>
            </p:cNvPicPr>
            <p:nvPr/>
          </p:nvPicPr>
          <p:blipFill rotWithShape="1">
            <a:blip r:embed="rId8">
              <a:extLst>
                <a:ext uri="{28A0092B-C50C-407E-A947-70E740481C1C}">
                  <a14:useLocalDpi xmlns:a14="http://schemas.microsoft.com/office/drawing/2010/main" val="0"/>
                </a:ext>
              </a:extLst>
            </a:blip>
            <a:srcRect l="27388" t="18660" b="8514"/>
            <a:stretch/>
          </p:blipFill>
          <p:spPr>
            <a:xfrm>
              <a:off x="258758" y="3765177"/>
              <a:ext cx="1980497" cy="722299"/>
            </a:xfrm>
            <a:prstGeom prst="rect">
              <a:avLst/>
            </a:prstGeom>
          </p:spPr>
        </p:pic>
        <p:sp>
          <p:nvSpPr>
            <p:cNvPr id="55" name="楕円 74"/>
            <p:cNvSpPr/>
            <p:nvPr/>
          </p:nvSpPr>
          <p:spPr>
            <a:xfrm>
              <a:off x="292284" y="4527192"/>
              <a:ext cx="1913444" cy="237968"/>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ダイキン工業</a:t>
              </a:r>
              <a:endParaRPr kumimoji="0" lang="ja-JP" altLang="en-US" sz="16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56" name="正方形/長方形 55"/>
            <p:cNvSpPr/>
            <p:nvPr/>
          </p:nvSpPr>
          <p:spPr>
            <a:xfrm>
              <a:off x="258759" y="4804737"/>
              <a:ext cx="1980495" cy="288000"/>
            </a:xfrm>
            <a:prstGeom prst="rect">
              <a:avLst/>
            </a:prstGeom>
            <a:noFill/>
            <a:ln w="12700">
              <a:noFill/>
              <a:prstDash val="solid"/>
            </a:ln>
          </p:spPr>
          <p:txBody>
            <a:bodyPr wrap="none" lIns="0" tIns="0" rIns="0" bIns="0" rtlCol="0" anchor="t" anchorCtr="0">
              <a:prstTxWarp prst="textPlain">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テクノロジー・イノベーションセンター</a:t>
              </a:r>
              <a:endParaRPr kumimoji="0" lang="en-US" altLang="ja-JP" sz="1400" b="1" i="0" u="none" strike="noStrike" kern="0" cap="none" spc="0" normalizeH="0" baseline="0" noProof="0" dirty="0" smtClean="0">
                <a:ln>
                  <a:noFill/>
                </a:ln>
                <a:effectLst/>
                <a:uLnTx/>
                <a:uFillTx/>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（大阪大学サテライトオフィス）</a:t>
              </a:r>
              <a:endParaRPr kumimoji="0" lang="en-US" altLang="ja-JP" sz="1400" b="1" i="0" u="none" strike="noStrike" kern="0" cap="none" spc="0" normalizeH="0" baseline="0" noProof="0" dirty="0" smtClean="0">
                <a:ln>
                  <a:noFill/>
                </a:ln>
                <a:effectLst/>
                <a:uLnTx/>
                <a:uFillTx/>
              </a:endParaRPr>
            </a:p>
          </p:txBody>
        </p:sp>
      </p:grpSp>
      <p:pic>
        <p:nvPicPr>
          <p:cNvPr id="59" name="図 58"/>
          <p:cNvPicPr>
            <a:picLocks noChangeAspect="1"/>
          </p:cNvPicPr>
          <p:nvPr/>
        </p:nvPicPr>
        <p:blipFill rotWithShape="1">
          <a:blip r:embed="rId9">
            <a:extLst>
              <a:ext uri="{28A0092B-C50C-407E-A947-70E740481C1C}">
                <a14:useLocalDpi xmlns:a14="http://schemas.microsoft.com/office/drawing/2010/main" val="0"/>
              </a:ext>
            </a:extLst>
          </a:blip>
          <a:srcRect b="7199"/>
          <a:stretch/>
        </p:blipFill>
        <p:spPr>
          <a:xfrm>
            <a:off x="262224" y="2224999"/>
            <a:ext cx="1975975" cy="1001312"/>
          </a:xfrm>
          <a:prstGeom prst="rect">
            <a:avLst/>
          </a:prstGeom>
        </p:spPr>
      </p:pic>
      <p:sp>
        <p:nvSpPr>
          <p:cNvPr id="62" name="左右矢印 61"/>
          <p:cNvSpPr/>
          <p:nvPr/>
        </p:nvSpPr>
        <p:spPr>
          <a:xfrm rot="2001440">
            <a:off x="2066227" y="2026941"/>
            <a:ext cx="1357675" cy="299035"/>
          </a:xfrm>
          <a:prstGeom prst="leftRightArrow">
            <a:avLst/>
          </a:prstGeom>
          <a:solidFill>
            <a:srgbClr val="FFC000"/>
          </a:solidFill>
          <a:ln w="28575">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2447277" y="1836930"/>
            <a:ext cx="613063" cy="614567"/>
          </a:xfrm>
          <a:prstGeom prst="ellipse">
            <a:avLst/>
          </a:prstGeom>
          <a:solidFill>
            <a:srgbClr val="FFC000"/>
          </a:solidFill>
        </p:spPr>
        <p:txBody>
          <a:bodyPr wrap="none" lIns="0" tIns="144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prstClr val="black"/>
                </a:solidFill>
                <a:effectLst/>
                <a:uLnTx/>
                <a:uFillTx/>
                <a:cs typeface="Times New Roman" panose="02020603050405020304" pitchFamily="18" charset="0"/>
              </a:rPr>
              <a:t>車で</a:t>
            </a:r>
            <a:endParaRPr kumimoji="0" lang="en-US" altLang="ja-JP" sz="1200" b="1" i="0" u="none" strike="noStrike" kern="100" cap="none" spc="0" normalizeH="0" baseline="0" noProof="0" dirty="0" smtClean="0">
              <a:ln>
                <a:noFill/>
              </a:ln>
              <a:solidFill>
                <a:prstClr val="black"/>
              </a:solidFill>
              <a:effectLst/>
              <a:uLnTx/>
              <a:uFillTx/>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prstClr val="black"/>
                </a:solidFill>
                <a:effectLst/>
                <a:uLnTx/>
                <a:uFillTx/>
                <a:cs typeface="Times New Roman" panose="02020603050405020304" pitchFamily="18" charset="0"/>
              </a:rPr>
              <a:t>約</a:t>
            </a:r>
            <a:r>
              <a:rPr kumimoji="0" lang="en-US" altLang="ja-JP" sz="1200" b="1" i="0" u="none" strike="noStrike" kern="100" cap="none" spc="0" normalizeH="0" baseline="0" noProof="0" dirty="0" smtClean="0">
                <a:ln>
                  <a:noFill/>
                </a:ln>
                <a:solidFill>
                  <a:prstClr val="black"/>
                </a:solidFill>
                <a:effectLst/>
                <a:uLnTx/>
                <a:uFillTx/>
                <a:cs typeface="Times New Roman" panose="02020603050405020304" pitchFamily="18" charset="0"/>
              </a:rPr>
              <a:t>10</a:t>
            </a:r>
            <a:r>
              <a:rPr kumimoji="0" lang="ja-JP" altLang="en-US" sz="1200" b="1" i="0" u="none" strike="noStrike" kern="100" cap="none" spc="0" normalizeH="0" baseline="0" noProof="0" dirty="0" smtClean="0">
                <a:ln>
                  <a:noFill/>
                </a:ln>
                <a:solidFill>
                  <a:prstClr val="black"/>
                </a:solidFill>
                <a:effectLst/>
                <a:uLnTx/>
                <a:uFillTx/>
                <a:cs typeface="Times New Roman" panose="02020603050405020304" pitchFamily="18" charset="0"/>
              </a:rPr>
              <a:t>分</a:t>
            </a:r>
            <a:endParaRPr kumimoji="0" lang="en-US" altLang="ja-JP" sz="1200" b="1" i="0" u="none" strike="noStrike" kern="100" cap="none" spc="0" normalizeH="0" baseline="0" noProof="0" dirty="0">
              <a:ln>
                <a:noFill/>
              </a:ln>
              <a:solidFill>
                <a:prstClr val="black"/>
              </a:solidFill>
              <a:effectLst/>
              <a:uLnTx/>
              <a:uFillTx/>
              <a:cs typeface="Times New Roman" panose="02020603050405020304" pitchFamily="18" charset="0"/>
            </a:endParaRPr>
          </a:p>
        </p:txBody>
      </p:sp>
      <p:sp>
        <p:nvSpPr>
          <p:cNvPr id="64" name="左右矢印 63"/>
          <p:cNvSpPr/>
          <p:nvPr/>
        </p:nvSpPr>
        <p:spPr>
          <a:xfrm rot="20985966">
            <a:off x="2173961" y="4451664"/>
            <a:ext cx="1275843" cy="299035"/>
          </a:xfrm>
          <a:prstGeom prst="leftRightArrow">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2508749" y="4303505"/>
            <a:ext cx="613063" cy="614567"/>
          </a:xfrm>
          <a:prstGeom prst="ellipse">
            <a:avLst/>
          </a:prstGeom>
          <a:solidFill>
            <a:srgbClr val="0070C0"/>
          </a:solidFill>
        </p:spPr>
        <p:txBody>
          <a:bodyPr wrap="none" lIns="0" tIns="144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車で</a:t>
            </a:r>
            <a:endParaRPr kumimoji="0" lang="en-US" altLang="ja-JP" sz="1200" b="1" i="0" u="none" strike="noStrike" kern="100" cap="none" spc="0" normalizeH="0" baseline="0" noProof="0" dirty="0" smtClean="0">
              <a:ln>
                <a:noFill/>
              </a:ln>
              <a:solidFill>
                <a:schemeClr val="bg1"/>
              </a:solidFill>
              <a:effectLst/>
              <a:uLnTx/>
              <a:uFillTx/>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約</a:t>
            </a:r>
            <a:r>
              <a:rPr kumimoji="0" lang="en-US" altLang="ja-JP" sz="1200" b="1" i="0" u="none" strike="noStrike" kern="100" cap="none" spc="0" normalizeH="0" baseline="0" noProof="0" dirty="0" smtClean="0">
                <a:ln>
                  <a:noFill/>
                </a:ln>
                <a:solidFill>
                  <a:schemeClr val="bg1"/>
                </a:solidFill>
                <a:effectLst/>
                <a:uLnTx/>
                <a:uFillTx/>
                <a:cs typeface="Times New Roman" panose="02020603050405020304" pitchFamily="18" charset="0"/>
              </a:rPr>
              <a:t>20</a:t>
            </a: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分</a:t>
            </a:r>
            <a:endParaRPr kumimoji="0" lang="en-US" altLang="ja-JP" sz="1200" b="1" i="0" u="none" strike="noStrike" kern="100" cap="none" spc="0" normalizeH="0" baseline="0" noProof="0" dirty="0">
              <a:ln>
                <a:noFill/>
              </a:ln>
              <a:solidFill>
                <a:schemeClr val="bg1"/>
              </a:solidFill>
              <a:effectLst/>
              <a:uLnTx/>
              <a:uFillTx/>
              <a:cs typeface="Times New Roman" panose="02020603050405020304" pitchFamily="18" charset="0"/>
            </a:endParaRPr>
          </a:p>
        </p:txBody>
      </p:sp>
      <p:sp>
        <p:nvSpPr>
          <p:cNvPr id="66" name="左右矢印 65"/>
          <p:cNvSpPr/>
          <p:nvPr/>
        </p:nvSpPr>
        <p:spPr>
          <a:xfrm rot="5400000">
            <a:off x="3583736" y="2570685"/>
            <a:ext cx="1357675" cy="321376"/>
          </a:xfrm>
          <a:prstGeom prst="leftRightArrow">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3949594" y="2386380"/>
            <a:ext cx="651308" cy="652906"/>
          </a:xfrm>
          <a:prstGeom prst="ellipse">
            <a:avLst/>
          </a:prstGeom>
          <a:solidFill>
            <a:schemeClr val="accent4"/>
          </a:solidFill>
        </p:spPr>
        <p:txBody>
          <a:bodyPr wrap="none" lIns="0" tIns="72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徒歩</a:t>
            </a:r>
            <a:r>
              <a:rPr kumimoji="0" lang="en-US" altLang="ja-JP" sz="1200" b="1" i="0" u="none" strike="noStrike" kern="100" cap="none" spc="0" normalizeH="0" baseline="0" noProof="0" dirty="0" smtClean="0">
                <a:ln>
                  <a:noFill/>
                </a:ln>
                <a:solidFill>
                  <a:schemeClr val="bg1"/>
                </a:solidFill>
                <a:effectLst/>
                <a:uLnTx/>
                <a:uFillTx/>
                <a:cs typeface="Times New Roman" panose="02020603050405020304" pitchFamily="18" charset="0"/>
              </a:rPr>
              <a:t>5</a:t>
            </a: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分</a:t>
            </a:r>
            <a:endParaRPr kumimoji="0" lang="en-US" altLang="ja-JP" sz="1200" b="1" i="0" u="none" strike="noStrike" kern="100" cap="none" spc="0" normalizeH="0" baseline="0" noProof="0" dirty="0" smtClean="0">
              <a:ln>
                <a:noFill/>
              </a:ln>
              <a:solidFill>
                <a:schemeClr val="bg1"/>
              </a:solidFill>
              <a:effectLst/>
              <a:uLnTx/>
              <a:uFillTx/>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圏内</a:t>
            </a:r>
            <a:endParaRPr kumimoji="0" lang="en-US" altLang="ja-JP" sz="1200" b="1" i="0" u="none" strike="noStrike" kern="100" cap="none" spc="0" normalizeH="0" baseline="0" noProof="0" dirty="0">
              <a:ln>
                <a:noFill/>
              </a:ln>
              <a:solidFill>
                <a:schemeClr val="bg1"/>
              </a:solidFill>
              <a:effectLst/>
              <a:uLnTx/>
              <a:uFillTx/>
              <a:cs typeface="Times New Roman" panose="02020603050405020304" pitchFamily="18" charset="0"/>
            </a:endParaRPr>
          </a:p>
        </p:txBody>
      </p:sp>
      <p:cxnSp>
        <p:nvCxnSpPr>
          <p:cNvPr id="71" name="直線矢印コネクタ 70"/>
          <p:cNvCxnSpPr/>
          <p:nvPr/>
        </p:nvCxnSpPr>
        <p:spPr>
          <a:xfrm flipV="1">
            <a:off x="2122543" y="3272465"/>
            <a:ext cx="1773557" cy="192524"/>
          </a:xfrm>
          <a:prstGeom prst="straightConnector1">
            <a:avLst/>
          </a:prstGeom>
          <a:ln w="57150">
            <a:solidFill>
              <a:srgbClr val="000090"/>
            </a:solidFill>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263739" y="3272465"/>
            <a:ext cx="1975516" cy="385049"/>
          </a:xfrm>
          <a:prstGeom prst="rect">
            <a:avLst/>
          </a:prstGeom>
          <a:solidFill>
            <a:srgbClr val="2D287F"/>
          </a:solidFill>
        </p:spPr>
        <p:txBody>
          <a:bodyPr vert="horz" wrap="none" lIns="0" tIns="36000" rIns="0" bIns="0" rtlCol="0">
            <a:noAutofit/>
          </a:bodyPr>
          <a:lstStyle/>
          <a:p>
            <a:pPr lvl="0" algn="ctr" defTabSz="685800">
              <a:defRPr/>
            </a:pPr>
            <a:r>
              <a:rPr kumimoji="0" lang="ja-JP" altLang="en-US" sz="1100" b="1" kern="0" dirty="0" smtClean="0">
                <a:solidFill>
                  <a:schemeClr val="bg1"/>
                </a:solidFill>
              </a:rPr>
              <a:t>テクノアライアンス棟</a:t>
            </a:r>
            <a:endParaRPr kumimoji="0" lang="en-US" altLang="ja-JP" sz="1100" b="1" kern="0" dirty="0" smtClean="0">
              <a:solidFill>
                <a:schemeClr val="bg1"/>
              </a:solidFill>
            </a:endParaRPr>
          </a:p>
          <a:p>
            <a:pPr lvl="0" algn="ctr" defTabSz="685800">
              <a:defRPr/>
            </a:pPr>
            <a:r>
              <a:rPr kumimoji="0" lang="ja-JP" altLang="en-US" sz="1100" b="1" kern="0" dirty="0" smtClean="0">
                <a:solidFill>
                  <a:schemeClr val="bg1"/>
                </a:solidFill>
              </a:rPr>
              <a:t>（ダイキン協働研究所）</a:t>
            </a:r>
            <a:endParaRPr kumimoji="0" lang="ja-JP" altLang="en-US" sz="1100" b="1" kern="0" dirty="0">
              <a:solidFill>
                <a:schemeClr val="bg1"/>
              </a:solidFill>
            </a:endParaRPr>
          </a:p>
        </p:txBody>
      </p:sp>
      <p:grpSp>
        <p:nvGrpSpPr>
          <p:cNvPr id="76" name="グループ化 75"/>
          <p:cNvGrpSpPr/>
          <p:nvPr/>
        </p:nvGrpSpPr>
        <p:grpSpPr>
          <a:xfrm>
            <a:off x="1153028" y="5326318"/>
            <a:ext cx="6927152" cy="846386"/>
            <a:chOff x="1414828" y="5326318"/>
            <a:chExt cx="6927152" cy="846386"/>
          </a:xfrm>
        </p:grpSpPr>
        <p:sp>
          <p:nvSpPr>
            <p:cNvPr id="73" name="正方形/長方形 72"/>
            <p:cNvSpPr/>
            <p:nvPr/>
          </p:nvSpPr>
          <p:spPr>
            <a:xfrm>
              <a:off x="5545050" y="5872002"/>
              <a:ext cx="2263340" cy="265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1414828" y="5326318"/>
              <a:ext cx="6927152" cy="846386"/>
            </a:xfrm>
            <a:prstGeom prst="rect">
              <a:avLst/>
            </a:prstGeom>
            <a:noFill/>
          </p:spPr>
          <p:txBody>
            <a:bodyPr wrap="square" lIns="0" tIns="0" rIns="0" bIns="0" rtlCol="0">
              <a:spAutoFit/>
            </a:bodyPr>
            <a:lstStyle/>
            <a:p>
              <a:pPr>
                <a:lnSpc>
                  <a:spcPts val="2200"/>
                </a:lnSpc>
              </a:pPr>
              <a:r>
                <a:rPr kumimoji="1"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女性プロジェクトリーダーによるキャンパス内で</a:t>
              </a:r>
              <a:r>
                <a:rPr lang="ja-JP" altLang="en-US" sz="1700" b="1" dirty="0">
                  <a:latin typeface="メイリオ" panose="020B0604030504040204" pitchFamily="50" charset="-128"/>
                  <a:ea typeface="メイリオ" panose="020B0604030504040204" pitchFamily="50" charset="-128"/>
                  <a:cs typeface="メイリオ" panose="020B0604030504040204" pitchFamily="50" charset="-128"/>
                </a:rPr>
                <a:t>の産官学共同</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研究</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2200"/>
                </a:lnSpc>
              </a:pPr>
              <a:r>
                <a:rPr lang="ja-JP" altLang="en-US" sz="1700" b="1" dirty="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女子大学院生・学部生はキャンパス内で企業インターンシップ</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2200"/>
                </a:lnSpc>
              </a:pPr>
              <a:r>
                <a:rPr lang="ja-JP" altLang="en-US" sz="1700" b="1" dirty="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共同実施機関・協力機関の女性研究者が 学び直しで博士号取得</a:t>
              </a:r>
              <a:endParaRPr kumimoji="1" lang="ja-JP" altLang="en-US" sz="17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462494" y="2492347"/>
            <a:ext cx="2038823" cy="972642"/>
          </a:xfrm>
          <a:custGeom>
            <a:avLst/>
            <a:gdLst>
              <a:gd name="connsiteX0" fmla="*/ 0 w 2023009"/>
              <a:gd name="connsiteY0" fmla="*/ 987228 h 987228"/>
              <a:gd name="connsiteX1" fmla="*/ 1003412 w 2023009"/>
              <a:gd name="connsiteY1" fmla="*/ 0 h 987228"/>
              <a:gd name="connsiteX2" fmla="*/ 2023009 w 2023009"/>
              <a:gd name="connsiteY2" fmla="*/ 0 h 987228"/>
            </a:gdLst>
            <a:ahLst/>
            <a:cxnLst>
              <a:cxn ang="0">
                <a:pos x="connsiteX0" y="connsiteY0"/>
              </a:cxn>
              <a:cxn ang="0">
                <a:pos x="connsiteX1" y="connsiteY1"/>
              </a:cxn>
              <a:cxn ang="0">
                <a:pos x="connsiteX2" y="connsiteY2"/>
              </a:cxn>
            </a:cxnLst>
            <a:rect l="l" t="t" r="r" b="b"/>
            <a:pathLst>
              <a:path w="2023009" h="987228">
                <a:moveTo>
                  <a:pt x="0" y="987228"/>
                </a:moveTo>
                <a:lnTo>
                  <a:pt x="1003412" y="0"/>
                </a:lnTo>
                <a:lnTo>
                  <a:pt x="2023009" y="0"/>
                </a:lnTo>
              </a:path>
            </a:pathLst>
          </a:custGeom>
          <a:noFill/>
          <a:ln w="28575">
            <a:solidFill>
              <a:srgbClr val="C00000"/>
            </a:solidFill>
            <a:head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7030891" y="2081518"/>
            <a:ext cx="1733826" cy="1194438"/>
            <a:chOff x="7030891" y="3064466"/>
            <a:chExt cx="1733826" cy="1194438"/>
          </a:xfrm>
        </p:grpSpPr>
        <p:sp>
          <p:nvSpPr>
            <p:cNvPr id="33" name="テキスト ボックス 32"/>
            <p:cNvSpPr txBox="1"/>
            <p:nvPr/>
          </p:nvSpPr>
          <p:spPr>
            <a:xfrm>
              <a:off x="7271632" y="4042904"/>
              <a:ext cx="1322378" cy="216000"/>
            </a:xfrm>
            <a:prstGeom prst="rect">
              <a:avLst/>
            </a:prstGeom>
            <a:solidFill>
              <a:srgbClr val="2D287F"/>
            </a:solidFill>
          </p:spPr>
          <p:txBody>
            <a:bodyPr vert="horz" wrap="none" lIns="0" tIns="36000" rIns="0" bIns="0" rtlCol="0">
              <a:noAutofit/>
            </a:bodyPr>
            <a:lstStyle/>
            <a:p>
              <a:pPr lvl="0" algn="ctr" defTabSz="685800">
                <a:defRPr/>
              </a:pPr>
              <a:r>
                <a:rPr kumimoji="0" lang="ja-JP" altLang="en-US" sz="1200" b="1" kern="0" dirty="0" smtClean="0">
                  <a:solidFill>
                    <a:schemeClr val="bg1"/>
                  </a:solidFill>
                </a:rPr>
                <a:t>病児・病後児保育</a:t>
              </a:r>
              <a:endParaRPr kumimoji="0" lang="ja-JP" altLang="en-US" sz="1200" b="1" kern="0" dirty="0">
                <a:solidFill>
                  <a:schemeClr val="bg1"/>
                </a:solidFill>
              </a:endParaRPr>
            </a:p>
          </p:txBody>
        </p:sp>
        <p:pic>
          <p:nvPicPr>
            <p:cNvPr id="8" name="図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1632" y="3200776"/>
              <a:ext cx="1322378" cy="830933"/>
            </a:xfrm>
            <a:prstGeom prst="rect">
              <a:avLst/>
            </a:prstGeom>
          </p:spPr>
        </p:pic>
        <p:sp>
          <p:nvSpPr>
            <p:cNvPr id="31" name="楕円 74"/>
            <p:cNvSpPr/>
            <p:nvPr/>
          </p:nvSpPr>
          <p:spPr>
            <a:xfrm>
              <a:off x="7030891" y="3064466"/>
              <a:ext cx="1733826" cy="253656"/>
            </a:xfrm>
            <a:prstGeom prst="roundRect">
              <a:avLst>
                <a:gd name="adj" fmla="val 50000"/>
              </a:avLst>
            </a:prstGeom>
            <a:solidFill>
              <a:srgbClr val="DB5F5F"/>
            </a:solid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solidFill>
                    <a:prstClr val="white"/>
                  </a:solidFill>
                  <a:effectLst/>
                  <a:uLnTx/>
                  <a:uFillTx/>
                  <a:latin typeface="メイリオ"/>
                  <a:ea typeface="メイリオ"/>
                  <a:cs typeface="Times New Roman" panose="02020603050405020304" pitchFamily="18" charset="0"/>
                </a:rPr>
                <a:t>医学部附属病院</a:t>
              </a:r>
              <a:endParaRPr kumimoji="0" lang="ja-JP" altLang="en-US" sz="16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grpSp>
      <p:sp>
        <p:nvSpPr>
          <p:cNvPr id="78" name="フリーフォーム 77"/>
          <p:cNvSpPr/>
          <p:nvPr/>
        </p:nvSpPr>
        <p:spPr>
          <a:xfrm>
            <a:off x="3965097" y="3600956"/>
            <a:ext cx="2031101" cy="331773"/>
          </a:xfrm>
          <a:custGeom>
            <a:avLst/>
            <a:gdLst>
              <a:gd name="connsiteX0" fmla="*/ 0 w 2031101"/>
              <a:gd name="connsiteY0" fmla="*/ 331773 h 331773"/>
              <a:gd name="connsiteX1" fmla="*/ 1310910 w 2031101"/>
              <a:gd name="connsiteY1" fmla="*/ 331773 h 331773"/>
              <a:gd name="connsiteX2" fmla="*/ 2031101 w 2031101"/>
              <a:gd name="connsiteY2" fmla="*/ 0 h 331773"/>
            </a:gdLst>
            <a:ahLst/>
            <a:cxnLst>
              <a:cxn ang="0">
                <a:pos x="connsiteX0" y="connsiteY0"/>
              </a:cxn>
              <a:cxn ang="0">
                <a:pos x="connsiteX1" y="connsiteY1"/>
              </a:cxn>
              <a:cxn ang="0">
                <a:pos x="connsiteX2" y="connsiteY2"/>
              </a:cxn>
            </a:cxnLst>
            <a:rect l="l" t="t" r="r" b="b"/>
            <a:pathLst>
              <a:path w="2031101" h="331773">
                <a:moveTo>
                  <a:pt x="0" y="331773"/>
                </a:moveTo>
                <a:lnTo>
                  <a:pt x="1310910" y="331773"/>
                </a:lnTo>
                <a:lnTo>
                  <a:pt x="2031101" y="0"/>
                </a:lnTo>
              </a:path>
            </a:pathLst>
          </a:custGeom>
          <a:noFill/>
          <a:ln w="28575">
            <a:solidFill>
              <a:srgbClr val="C00000"/>
            </a:solidFill>
            <a:head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6335124" y="4756578"/>
            <a:ext cx="2006856" cy="399989"/>
          </a:xfrm>
          <a:prstGeom prst="rect">
            <a:avLst/>
          </a:prstGeom>
          <a:noFill/>
          <a:ln w="12700">
            <a:noFill/>
            <a:prstDash val="solid"/>
          </a:ln>
        </p:spPr>
        <p:txBody>
          <a:bodyPr wrap="none" lIns="0" tIns="0" rIns="0" bIns="0" rtlCol="0" anchor="t" anchorCtr="0">
            <a:prstTxWarp prst="textPlain">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安心して共同研究や</a:t>
            </a:r>
            <a:endParaRPr kumimoji="0" lang="en-US" altLang="ja-JP" sz="1400" b="1" i="0" u="none" strike="noStrike" kern="0" cap="none" spc="0" normalizeH="0" baseline="0" noProof="0" dirty="0" smtClean="0">
              <a:ln>
                <a:noFill/>
              </a:ln>
              <a:effectLst/>
              <a:uLnTx/>
              <a:uFillTx/>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学び直しができる環境</a:t>
            </a:r>
            <a:endParaRPr kumimoji="0" lang="en-US" altLang="ja-JP" sz="1400" b="1" i="0" u="none" strike="noStrike" kern="0" cap="none" spc="0" normalizeH="0" baseline="0" noProof="0" dirty="0" smtClean="0">
              <a:ln>
                <a:noFill/>
              </a:ln>
              <a:effectLst/>
              <a:uLnTx/>
              <a:uFillTx/>
            </a:endParaRPr>
          </a:p>
        </p:txBody>
      </p:sp>
      <p:grpSp>
        <p:nvGrpSpPr>
          <p:cNvPr id="48" name="グループ化 47"/>
          <p:cNvGrpSpPr/>
          <p:nvPr/>
        </p:nvGrpSpPr>
        <p:grpSpPr>
          <a:xfrm>
            <a:off x="5795702" y="3476184"/>
            <a:ext cx="1670458" cy="1211572"/>
            <a:chOff x="5503402" y="4398079"/>
            <a:chExt cx="1902854" cy="1380125"/>
          </a:xfrm>
        </p:grpSpPr>
        <p:pic>
          <p:nvPicPr>
            <p:cNvPr id="34" name="図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14906" y="4792966"/>
              <a:ext cx="1354702" cy="985238"/>
            </a:xfrm>
            <a:prstGeom prst="ellipse">
              <a:avLst/>
            </a:prstGeom>
            <a:ln w="63500" cap="rnd">
              <a:noFill/>
            </a:ln>
            <a:effectLst/>
            <a:scene3d>
              <a:camera prst="orthographicFront"/>
              <a:lightRig rig="contrasting" dir="t">
                <a:rot lat="0" lon="0" rev="3000000"/>
              </a:lightRig>
            </a:scene3d>
            <a:sp3d>
              <a:contourClr>
                <a:srgbClr val="333333"/>
              </a:contourClr>
            </a:sp3d>
          </p:spPr>
        </p:pic>
        <p:pic>
          <p:nvPicPr>
            <p:cNvPr id="38" name="図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76263" y="4523011"/>
              <a:ext cx="1084910" cy="789023"/>
            </a:xfrm>
            <a:prstGeom prst="ellipse">
              <a:avLst/>
            </a:prstGeom>
            <a:ln w="63500" cap="rnd">
              <a:noFill/>
            </a:ln>
            <a:effectLst/>
            <a:scene3d>
              <a:camera prst="orthographicFront"/>
              <a:lightRig rig="contrasting" dir="t">
                <a:rot lat="0" lon="0" rev="3000000"/>
              </a:lightRig>
            </a:scene3d>
            <a:sp3d>
              <a:contourClr>
                <a:srgbClr val="333333"/>
              </a:contourClr>
            </a:sp3d>
          </p:spPr>
        </p:pic>
        <p:sp>
          <p:nvSpPr>
            <p:cNvPr id="39" name="楕円 74"/>
            <p:cNvSpPr/>
            <p:nvPr/>
          </p:nvSpPr>
          <p:spPr>
            <a:xfrm>
              <a:off x="5503402" y="4398079"/>
              <a:ext cx="1902854" cy="253656"/>
            </a:xfrm>
            <a:prstGeom prst="roundRect">
              <a:avLst>
                <a:gd name="adj" fmla="val 50000"/>
              </a:avLst>
            </a:prstGeom>
            <a:solidFill>
              <a:srgbClr val="DB5F5F"/>
            </a:solid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solidFill>
                    <a:prstClr val="white"/>
                  </a:solidFill>
                  <a:effectLst/>
                  <a:uLnTx/>
                  <a:uFillTx/>
                  <a:latin typeface="メイリオ"/>
                  <a:ea typeface="メイリオ"/>
                  <a:cs typeface="Times New Roman" panose="02020603050405020304" pitchFamily="18" charset="0"/>
                </a:rPr>
                <a:t>たけのこ保育園</a:t>
              </a:r>
              <a:endParaRPr kumimoji="0" lang="ja-JP" altLang="en-US" sz="16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grpSp>
      <p:grpSp>
        <p:nvGrpSpPr>
          <p:cNvPr id="11" name="グループ化 10"/>
          <p:cNvGrpSpPr/>
          <p:nvPr/>
        </p:nvGrpSpPr>
        <p:grpSpPr>
          <a:xfrm>
            <a:off x="2646338" y="1078709"/>
            <a:ext cx="1243421" cy="470228"/>
            <a:chOff x="2546690" y="974682"/>
            <a:chExt cx="1243421" cy="470228"/>
          </a:xfrm>
        </p:grpSpPr>
        <p:sp>
          <p:nvSpPr>
            <p:cNvPr id="10" name="角丸四角形 9"/>
            <p:cNvSpPr/>
            <p:nvPr/>
          </p:nvSpPr>
          <p:spPr>
            <a:xfrm>
              <a:off x="2558665" y="974682"/>
              <a:ext cx="1224000" cy="468000"/>
            </a:xfrm>
            <a:prstGeom prst="roundRect">
              <a:avLst>
                <a:gd name="adj" fmla="val 1074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2546690" y="977671"/>
              <a:ext cx="1243421" cy="467239"/>
            </a:xfrm>
            <a:prstGeom prst="rect">
              <a:avLst/>
            </a:prstGeom>
            <a:noFill/>
          </p:spPr>
          <p:txBody>
            <a:bodyPr wrap="square" lIns="0" tIns="36000" rIns="0" bIns="0" rtlCol="0" anchor="ctr" anchorCtr="0">
              <a:spAutoFit/>
            </a:bodyPr>
            <a:lstStyle/>
            <a:p>
              <a:pPr algn="ctr"/>
              <a:r>
                <a:rPr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大阪大学</a:t>
              </a:r>
              <a:r>
                <a:rPr lang="ja-JP" altLang="en-US" sz="14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吹田</a:t>
              </a:r>
              <a:endParaRPr lang="en-US" altLang="ja-JP" sz="14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gn="ctr"/>
              <a:r>
                <a:rPr lang="ja-JP" altLang="en-US" sz="14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キャンパス</a:t>
              </a:r>
              <a:endParaRPr kumimoji="1" lang="ja-JP" altLang="en-US" sz="1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Tree>
    <p:extLst>
      <p:ext uri="{BB962C8B-B14F-4D97-AF65-F5344CB8AC3E}">
        <p14:creationId xmlns:p14="http://schemas.microsoft.com/office/powerpoint/2010/main" val="151729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p:cNvSpPr/>
          <p:nvPr/>
        </p:nvSpPr>
        <p:spPr>
          <a:xfrm>
            <a:off x="4559683" y="5023023"/>
            <a:ext cx="900000" cy="108000"/>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4794145" y="5316100"/>
            <a:ext cx="4104000" cy="108000"/>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4805868" y="5574007"/>
            <a:ext cx="1800000" cy="108000"/>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691068" y="4472038"/>
            <a:ext cx="2488285" cy="108000"/>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0" y="1213123"/>
            <a:ext cx="9144000" cy="30892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246185" y="1266092"/>
            <a:ext cx="8651630" cy="2602523"/>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1"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5" name="タイトル 4"/>
          <p:cNvSpPr>
            <a:spLocks noGrp="1"/>
          </p:cNvSpPr>
          <p:nvPr>
            <p:ph type="title"/>
          </p:nvPr>
        </p:nvSpPr>
        <p:spPr>
          <a:xfrm>
            <a:off x="628650" y="79510"/>
            <a:ext cx="7886700" cy="453652"/>
          </a:xfrm>
        </p:spPr>
        <p:txBody>
          <a:bodyPr/>
          <a:lstStyle/>
          <a:p>
            <a:r>
              <a:rPr lang="ja-JP" altLang="en-US" dirty="0"/>
              <a:t>本プロジェクトの</a:t>
            </a:r>
            <a:r>
              <a:rPr lang="ja-JP" altLang="en-US" dirty="0" smtClean="0"/>
              <a:t>特徴</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62" y="1574129"/>
            <a:ext cx="4535077" cy="1751230"/>
          </a:xfrm>
          <a:prstGeom prst="rect">
            <a:avLst/>
          </a:prstGeom>
        </p:spPr>
      </p:pic>
      <p:pic>
        <p:nvPicPr>
          <p:cNvPr id="14" name="図 13" descr="icon_2y_19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98681" y="2869453"/>
            <a:ext cx="909312" cy="905767"/>
          </a:xfrm>
          <a:prstGeom prst="rect">
            <a:avLst/>
          </a:prstGeom>
        </p:spPr>
      </p:pic>
      <p:sp>
        <p:nvSpPr>
          <p:cNvPr id="18" name="テキスト ボックス 17"/>
          <p:cNvSpPr txBox="1"/>
          <p:nvPr/>
        </p:nvSpPr>
        <p:spPr>
          <a:xfrm>
            <a:off x="3277660" y="2773344"/>
            <a:ext cx="720000" cy="720000"/>
          </a:xfrm>
          <a:prstGeom prst="ellipse">
            <a:avLst/>
          </a:prstGeom>
          <a:solidFill>
            <a:schemeClr val="accent6">
              <a:lumMod val="75000"/>
            </a:schemeClr>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schemeClr val="bg1"/>
                </a:solidFill>
                <a:effectLst/>
                <a:uLnTx/>
                <a:uFillTx/>
                <a:latin typeface="メイリオ"/>
                <a:ea typeface="メイリオ"/>
                <a:cs typeface="+mn-cs"/>
              </a:rPr>
              <a:t>企業</a:t>
            </a:r>
            <a:endParaRPr kumimoji="1" lang="ja-JP" altLang="en-US" sz="2000" b="1" i="0" u="none" strike="noStrike" kern="1200" cap="none" spc="0" normalizeH="0" baseline="0" noProof="0" dirty="0">
              <a:ln>
                <a:noFill/>
              </a:ln>
              <a:solidFill>
                <a:schemeClr val="bg1"/>
              </a:solidFill>
              <a:effectLst/>
              <a:uLnTx/>
              <a:uFillTx/>
              <a:latin typeface="メイリオ"/>
              <a:ea typeface="メイリオ"/>
              <a:cs typeface="+mn-cs"/>
            </a:endParaRPr>
          </a:p>
        </p:txBody>
      </p:sp>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401" y="1277697"/>
            <a:ext cx="618699" cy="1038664"/>
          </a:xfrm>
          <a:prstGeom prst="rect">
            <a:avLst/>
          </a:prstGeom>
        </p:spPr>
      </p:pic>
      <p:sp>
        <p:nvSpPr>
          <p:cNvPr id="22" name="テキスト ボックス 21"/>
          <p:cNvSpPr txBox="1"/>
          <p:nvPr/>
        </p:nvSpPr>
        <p:spPr>
          <a:xfrm>
            <a:off x="3937314" y="1349082"/>
            <a:ext cx="720000" cy="720000"/>
          </a:xfrm>
          <a:prstGeom prst="ellipse">
            <a:avLst/>
          </a:prstGeom>
          <a:solidFill>
            <a:srgbClr val="FDD000"/>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prstClr val="black"/>
                </a:solidFill>
                <a:effectLst/>
                <a:uLnTx/>
                <a:uFillTx/>
                <a:latin typeface="メイリオ"/>
                <a:ea typeface="メイリオ"/>
                <a:cs typeface="+mn-cs"/>
              </a:rPr>
              <a:t>研究</a:t>
            </a:r>
            <a:endParaRPr kumimoji="1" lang="en-US" altLang="ja-JP" sz="2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prstClr val="black"/>
                </a:solidFill>
                <a:effectLst/>
                <a:uLnTx/>
                <a:uFillTx/>
                <a:latin typeface="メイリオ"/>
                <a:ea typeface="メイリオ"/>
                <a:cs typeface="+mn-cs"/>
              </a:rPr>
              <a:t>機関</a:t>
            </a:r>
            <a:endParaRPr kumimoji="1" lang="ja-JP" altLang="en-US" sz="2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5" name="テキスト ボックス 24"/>
          <p:cNvSpPr txBox="1"/>
          <p:nvPr/>
        </p:nvSpPr>
        <p:spPr>
          <a:xfrm>
            <a:off x="6472097" y="664763"/>
            <a:ext cx="2476032" cy="612000"/>
          </a:xfrm>
          <a:prstGeom prst="roundRect">
            <a:avLst>
              <a:gd name="adj" fmla="val 50000"/>
            </a:avLst>
          </a:prstGeom>
          <a:solidFill>
            <a:srgbClr val="DB5F5F"/>
          </a:solidFill>
          <a:ln w="38100">
            <a:solidFill>
              <a:schemeClr val="bg1"/>
            </a:solidFill>
          </a:ln>
        </p:spPr>
        <p:style>
          <a:lnRef idx="0">
            <a:schemeClr val="accent4"/>
          </a:lnRef>
          <a:fillRef idx="3">
            <a:schemeClr val="accent4"/>
          </a:fillRef>
          <a:effectRef idx="3">
            <a:schemeClr val="accent4"/>
          </a:effectRef>
          <a:fontRef idx="minor">
            <a:schemeClr val="lt1"/>
          </a:fontRef>
        </p:style>
        <p:txBody>
          <a:bodyPr wrap="square" lIns="0" tIns="144000" rIns="0" bIns="0" rtlCol="0" anchor="ctr" anchorCtr="0">
            <a:noAutofit/>
          </a:bodyPr>
          <a:lstStyle/>
          <a:p>
            <a:pPr algn="ctr"/>
            <a:r>
              <a:rPr lang="ja-JP" altLang="en-US" sz="32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循環型育成</a:t>
            </a:r>
            <a:endParaRPr lang="zh-TW" altLang="en-US" sz="3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306439" y="2316361"/>
            <a:ext cx="1711553" cy="360000"/>
          </a:xfrm>
          <a:prstGeom prst="rect">
            <a:avLst/>
          </a:prstGeom>
          <a:noFill/>
          <a:ln w="25400" cap="flat" cmpd="sng" algn="ctr">
            <a:noFill/>
            <a:prstDash val="solid"/>
          </a:ln>
          <a:effectLst/>
        </p:spPr>
        <p:txBody>
          <a:bodyPr lIns="0" tIns="72000" rIns="0" bIns="0"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smtClean="0">
                <a:ln>
                  <a:noFill/>
                </a:ln>
                <a:solidFill>
                  <a:srgbClr val="C00000"/>
                </a:solidFill>
                <a:effectLst/>
                <a:uLnTx/>
                <a:uFillTx/>
              </a:rPr>
              <a:t>●</a:t>
            </a:r>
            <a:r>
              <a:rPr kumimoji="0" lang="ja-JP" altLang="en-US" sz="2000" b="1" i="0" u="none" strike="noStrike" kern="0" cap="none" spc="0" normalizeH="0" baseline="0" noProof="0" dirty="0" smtClean="0">
                <a:ln>
                  <a:noFill/>
                </a:ln>
                <a:effectLst/>
                <a:uLnTx/>
                <a:uFillTx/>
              </a:rPr>
              <a:t>共同研究</a:t>
            </a:r>
          </a:p>
        </p:txBody>
      </p:sp>
      <p:sp>
        <p:nvSpPr>
          <p:cNvPr id="28" name="正方形/長方形 27"/>
          <p:cNvSpPr/>
          <p:nvPr/>
        </p:nvSpPr>
        <p:spPr>
          <a:xfrm>
            <a:off x="1257430" y="3482689"/>
            <a:ext cx="2712814" cy="360000"/>
          </a:xfrm>
          <a:prstGeom prst="rect">
            <a:avLst/>
          </a:prstGeom>
          <a:noFill/>
          <a:ln w="25400" cap="flat" cmpd="sng" algn="ctr">
            <a:noFill/>
            <a:prstDash val="solid"/>
          </a:ln>
          <a:effectLst/>
        </p:spPr>
        <p:txBody>
          <a:bodyPr lIns="0" tIns="72000" rIns="0" bIns="0"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smtClean="0">
                <a:ln>
                  <a:noFill/>
                </a:ln>
                <a:solidFill>
                  <a:srgbClr val="C00000"/>
                </a:solidFill>
                <a:effectLst/>
                <a:uLnTx/>
                <a:uFillTx/>
              </a:rPr>
              <a:t>●</a:t>
            </a:r>
            <a:r>
              <a:rPr kumimoji="0" lang="ja-JP" altLang="en-US" sz="2000" b="1" i="0" u="none" strike="noStrike" kern="0" cap="none" spc="0" normalizeH="0" baseline="0" noProof="0" dirty="0" smtClean="0">
                <a:ln>
                  <a:noFill/>
                </a:ln>
                <a:effectLst/>
                <a:uLnTx/>
                <a:uFillTx/>
              </a:rPr>
              <a:t>インターンシップ</a:t>
            </a:r>
          </a:p>
        </p:txBody>
      </p:sp>
      <p:grpSp>
        <p:nvGrpSpPr>
          <p:cNvPr id="32" name="グループ化 31"/>
          <p:cNvGrpSpPr/>
          <p:nvPr/>
        </p:nvGrpSpPr>
        <p:grpSpPr>
          <a:xfrm>
            <a:off x="923674" y="1306601"/>
            <a:ext cx="1416966" cy="1039303"/>
            <a:chOff x="156342" y="2029488"/>
            <a:chExt cx="1893646" cy="1388933"/>
          </a:xfrm>
        </p:grpSpPr>
        <p:pic>
          <p:nvPicPr>
            <p:cNvPr id="29" name="図 28"/>
            <p:cNvPicPr>
              <a:picLocks noChangeAspect="1"/>
            </p:cNvPicPr>
            <p:nvPr/>
          </p:nvPicPr>
          <p:blipFill rotWithShape="1">
            <a:blip r:embed="rId6" cstate="print">
              <a:extLst>
                <a:ext uri="{28A0092B-C50C-407E-A947-70E740481C1C}">
                  <a14:useLocalDpi xmlns:a14="http://schemas.microsoft.com/office/drawing/2010/main" val="0"/>
                </a:ext>
              </a:extLst>
            </a:blip>
            <a:srcRect b="52522"/>
            <a:stretch/>
          </p:blipFill>
          <p:spPr>
            <a:xfrm>
              <a:off x="156342" y="2083899"/>
              <a:ext cx="797919" cy="1276590"/>
            </a:xfrm>
            <a:prstGeom prst="rect">
              <a:avLst/>
            </a:prstGeom>
          </p:spPr>
        </p:pic>
        <p:pic>
          <p:nvPicPr>
            <p:cNvPr id="30" name="図 29"/>
            <p:cNvPicPr>
              <a:picLocks noChangeAspect="1"/>
            </p:cNvPicPr>
            <p:nvPr/>
          </p:nvPicPr>
          <p:blipFill rotWithShape="1">
            <a:blip r:embed="rId7" cstate="print">
              <a:extLst>
                <a:ext uri="{28A0092B-C50C-407E-A947-70E740481C1C}">
                  <a14:useLocalDpi xmlns:a14="http://schemas.microsoft.com/office/drawing/2010/main" val="0"/>
                </a:ext>
              </a:extLst>
            </a:blip>
            <a:srcRect b="40384"/>
            <a:stretch/>
          </p:blipFill>
          <p:spPr>
            <a:xfrm>
              <a:off x="1354702" y="2191006"/>
              <a:ext cx="629972" cy="1169483"/>
            </a:xfrm>
            <a:prstGeom prst="rect">
              <a:avLst/>
            </a:prstGeom>
          </p:spPr>
        </p:pic>
        <p:pic>
          <p:nvPicPr>
            <p:cNvPr id="31" name="図 30"/>
            <p:cNvPicPr>
              <a:picLocks noChangeAspect="1"/>
            </p:cNvPicPr>
            <p:nvPr/>
          </p:nvPicPr>
          <p:blipFill rotWithShape="1">
            <a:blip r:embed="rId8" cstate="print">
              <a:extLst>
                <a:ext uri="{28A0092B-C50C-407E-A947-70E740481C1C}">
                  <a14:useLocalDpi xmlns:a14="http://schemas.microsoft.com/office/drawing/2010/main" val="0"/>
                </a:ext>
              </a:extLst>
            </a:blip>
            <a:srcRect b="46969"/>
            <a:stretch/>
          </p:blipFill>
          <p:spPr>
            <a:xfrm>
              <a:off x="192523" y="2029488"/>
              <a:ext cx="1857465" cy="1388933"/>
            </a:xfrm>
            <a:prstGeom prst="rect">
              <a:avLst/>
            </a:prstGeom>
          </p:spPr>
        </p:pic>
      </p:grpSp>
      <p:grpSp>
        <p:nvGrpSpPr>
          <p:cNvPr id="35" name="グループ化 34"/>
          <p:cNvGrpSpPr/>
          <p:nvPr/>
        </p:nvGrpSpPr>
        <p:grpSpPr>
          <a:xfrm>
            <a:off x="1826646" y="2500119"/>
            <a:ext cx="1545046" cy="1022055"/>
            <a:chOff x="2761157" y="4109253"/>
            <a:chExt cx="1908447" cy="1262447"/>
          </a:xfrm>
        </p:grpSpPr>
        <p:pic>
          <p:nvPicPr>
            <p:cNvPr id="33" name="Picture 4" descr="C:\Users\yumiko\Desktop\suraido\jyosei_E_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34504"/>
            <a:stretch/>
          </p:blipFill>
          <p:spPr bwMode="auto">
            <a:xfrm>
              <a:off x="4140929" y="4267096"/>
              <a:ext cx="528675" cy="11046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descr="C:\Users\yumiko\Desktop\suraido\jyosei_F_3.png"/>
            <p:cNvPicPr>
              <a:picLocks noChangeAspect="1" noChangeArrowheads="1"/>
            </p:cNvPicPr>
            <p:nvPr/>
          </p:nvPicPr>
          <p:blipFill rotWithShape="1">
            <a:blip r:embed="rId10">
              <a:extLst>
                <a:ext uri="{28A0092B-C50C-407E-A947-70E740481C1C}">
                  <a14:useLocalDpi xmlns:a14="http://schemas.microsoft.com/office/drawing/2010/main" val="0"/>
                </a:ext>
              </a:extLst>
            </a:blip>
            <a:srcRect b="48947"/>
            <a:stretch/>
          </p:blipFill>
          <p:spPr bwMode="auto">
            <a:xfrm flipH="1">
              <a:off x="2761157" y="4109253"/>
              <a:ext cx="1545046" cy="1262447"/>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図 35" descr="university.ico"/>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84331" y="1591576"/>
            <a:ext cx="1155982" cy="1155978"/>
          </a:xfrm>
          <a:prstGeom prst="rect">
            <a:avLst/>
          </a:prstGeom>
        </p:spPr>
      </p:pic>
      <p:sp>
        <p:nvSpPr>
          <p:cNvPr id="37" name="テキスト ボックス 36"/>
          <p:cNvSpPr txBox="1"/>
          <p:nvPr/>
        </p:nvSpPr>
        <p:spPr>
          <a:xfrm>
            <a:off x="251245" y="784315"/>
            <a:ext cx="6025294" cy="351174"/>
          </a:xfrm>
          <a:prstGeom prst="rect">
            <a:avLst/>
          </a:prstGeom>
          <a:noFill/>
        </p:spPr>
        <p:txBody>
          <a:bodyPr wrap="none" lIns="0" tIns="0" rIns="0" bIns="0" rtlCol="0" anchor="t" anchorCtr="0">
            <a:prstTxWarp prst="textPlain">
              <a:avLst/>
            </a:prstTxWarp>
            <a:noAutofit/>
          </a:bodyPr>
          <a:lstStyle/>
          <a:p>
            <a:r>
              <a:rPr lang="ja-JP" altLang="en-US" sz="2000" b="1" dirty="0" smtClean="0">
                <a:solidFill>
                  <a:srgbClr val="A11717"/>
                </a:solidFill>
                <a:latin typeface="+mn-ea"/>
              </a:rPr>
              <a:t>女性研究者</a:t>
            </a:r>
            <a:r>
              <a:rPr lang="ja-JP" altLang="en-US" sz="2000" b="1" dirty="0">
                <a:solidFill>
                  <a:schemeClr val="accent4">
                    <a:lumMod val="75000"/>
                  </a:schemeClr>
                </a:solidFill>
                <a:latin typeface="+mn-ea"/>
              </a:rPr>
              <a:t>に多様かつ</a:t>
            </a:r>
            <a:r>
              <a:rPr lang="ja-JP" altLang="en-US" sz="2000" b="1" dirty="0" smtClean="0">
                <a:solidFill>
                  <a:schemeClr val="accent4">
                    <a:lumMod val="75000"/>
                  </a:schemeClr>
                </a:solidFill>
                <a:latin typeface="+mn-ea"/>
              </a:rPr>
              <a:t>発展的なキャリアパスを提供</a:t>
            </a:r>
            <a:endParaRPr kumimoji="1" lang="ja-JP" altLang="en-US" sz="1200" b="1" dirty="0">
              <a:solidFill>
                <a:schemeClr val="accent4">
                  <a:lumMod val="75000"/>
                </a:schemeClr>
              </a:solidFill>
            </a:endParaRPr>
          </a:p>
        </p:txBody>
      </p:sp>
      <p:grpSp>
        <p:nvGrpSpPr>
          <p:cNvPr id="40" name="グループ化 39"/>
          <p:cNvGrpSpPr/>
          <p:nvPr/>
        </p:nvGrpSpPr>
        <p:grpSpPr>
          <a:xfrm>
            <a:off x="2272292" y="1369734"/>
            <a:ext cx="922797" cy="485820"/>
            <a:chOff x="2553640" y="1330674"/>
            <a:chExt cx="922797" cy="485820"/>
          </a:xfrm>
        </p:grpSpPr>
        <p:sp>
          <p:nvSpPr>
            <p:cNvPr id="39" name="正方形/長方形 38"/>
            <p:cNvSpPr/>
            <p:nvPr/>
          </p:nvSpPr>
          <p:spPr>
            <a:xfrm>
              <a:off x="2553640" y="1330674"/>
              <a:ext cx="922797" cy="48582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12">
              <a:extLst>
                <a:ext uri="{28A0092B-C50C-407E-A947-70E740481C1C}">
                  <a14:useLocalDpi xmlns:a14="http://schemas.microsoft.com/office/drawing/2010/main" val="0"/>
                </a:ext>
              </a:extLst>
            </a:blip>
            <a:srcRect r="60118" b="-12074"/>
            <a:stretch/>
          </p:blipFill>
          <p:spPr>
            <a:xfrm>
              <a:off x="2696802" y="1405522"/>
              <a:ext cx="714148" cy="376707"/>
            </a:xfrm>
            <a:prstGeom prst="rect">
              <a:avLst/>
            </a:prstGeom>
          </p:spPr>
        </p:pic>
      </p:grpSp>
      <p:grpSp>
        <p:nvGrpSpPr>
          <p:cNvPr id="42" name="グループ化 41"/>
          <p:cNvGrpSpPr/>
          <p:nvPr/>
        </p:nvGrpSpPr>
        <p:grpSpPr>
          <a:xfrm>
            <a:off x="653180" y="2925559"/>
            <a:ext cx="1517834" cy="447349"/>
            <a:chOff x="4367151" y="3733384"/>
            <a:chExt cx="1517834" cy="447349"/>
          </a:xfrm>
        </p:grpSpPr>
        <p:sp>
          <p:nvSpPr>
            <p:cNvPr id="41" name="正方形/長方形 40"/>
            <p:cNvSpPr/>
            <p:nvPr/>
          </p:nvSpPr>
          <p:spPr>
            <a:xfrm>
              <a:off x="4367151" y="3733384"/>
              <a:ext cx="1517834" cy="447349"/>
            </a:xfrm>
            <a:prstGeom prst="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13">
              <a:extLst>
                <a:ext uri="{28A0092B-C50C-407E-A947-70E740481C1C}">
                  <a14:useLocalDpi xmlns:a14="http://schemas.microsoft.com/office/drawing/2010/main" val="0"/>
                </a:ext>
              </a:extLst>
            </a:blip>
            <a:srcRect r="54161" b="-21936"/>
            <a:stretch/>
          </p:blipFill>
          <p:spPr>
            <a:xfrm>
              <a:off x="4490523" y="3817683"/>
              <a:ext cx="1350139" cy="334146"/>
            </a:xfrm>
            <a:prstGeom prst="rect">
              <a:avLst/>
            </a:prstGeom>
          </p:spPr>
        </p:pic>
      </p:grpSp>
      <p:sp>
        <p:nvSpPr>
          <p:cNvPr id="23" name="テキスト ボックス 22"/>
          <p:cNvSpPr txBox="1"/>
          <p:nvPr/>
        </p:nvSpPr>
        <p:spPr>
          <a:xfrm>
            <a:off x="5610378" y="2537036"/>
            <a:ext cx="720000" cy="720000"/>
          </a:xfrm>
          <a:prstGeom prst="ellipse">
            <a:avLst/>
          </a:prstGeom>
          <a:solidFill>
            <a:srgbClr val="002060"/>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ja-JP" altLang="en-US" sz="2000" b="1" dirty="0">
                <a:solidFill>
                  <a:schemeClr val="bg1"/>
                </a:solidFill>
                <a:latin typeface="メイリオ"/>
                <a:ea typeface="メイリオ"/>
              </a:rPr>
              <a:t>大学</a:t>
            </a:r>
            <a:endParaRPr kumimoji="1" lang="ja-JP" altLang="en-US" sz="2000" b="1" i="0" u="none" strike="noStrike" kern="1200" cap="none" spc="0" normalizeH="0" baseline="0" noProof="0" dirty="0">
              <a:ln>
                <a:noFill/>
              </a:ln>
              <a:solidFill>
                <a:schemeClr val="bg1"/>
              </a:solidFill>
              <a:effectLst/>
              <a:uLnTx/>
              <a:uFillTx/>
              <a:latin typeface="メイリオ"/>
              <a:ea typeface="メイリオ"/>
              <a:cs typeface="+mn-cs"/>
            </a:endParaRPr>
          </a:p>
        </p:txBody>
      </p:sp>
      <p:grpSp>
        <p:nvGrpSpPr>
          <p:cNvPr id="43" name="グループ化 42"/>
          <p:cNvGrpSpPr/>
          <p:nvPr/>
        </p:nvGrpSpPr>
        <p:grpSpPr>
          <a:xfrm>
            <a:off x="6176879" y="2500119"/>
            <a:ext cx="1309611" cy="1135113"/>
            <a:chOff x="7193069" y="2697119"/>
            <a:chExt cx="1541497" cy="1336101"/>
          </a:xfrm>
        </p:grpSpPr>
        <p:pic>
          <p:nvPicPr>
            <p:cNvPr id="21" name="図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93069" y="2697119"/>
              <a:ext cx="604427" cy="1336101"/>
            </a:xfrm>
            <a:prstGeom prst="rect">
              <a:avLst/>
            </a:prstGeom>
          </p:spPr>
        </p:pic>
        <p:pic>
          <p:nvPicPr>
            <p:cNvPr id="24" name="図 23"/>
            <p:cNvPicPr>
              <a:picLocks noChangeAspect="1"/>
            </p:cNvPicPr>
            <p:nvPr/>
          </p:nvPicPr>
          <p:blipFill rotWithShape="1">
            <a:blip r:embed="rId15" cstate="print">
              <a:extLst>
                <a:ext uri="{28A0092B-C50C-407E-A947-70E740481C1C}">
                  <a14:useLocalDpi xmlns:a14="http://schemas.microsoft.com/office/drawing/2010/main" val="0"/>
                </a:ext>
              </a:extLst>
            </a:blip>
            <a:srcRect b="50000"/>
            <a:stretch/>
          </p:blipFill>
          <p:spPr>
            <a:xfrm>
              <a:off x="7652372" y="2723954"/>
              <a:ext cx="1082194" cy="1231289"/>
            </a:xfrm>
            <a:prstGeom prst="rect">
              <a:avLst/>
            </a:prstGeom>
          </p:spPr>
        </p:pic>
      </p:grpSp>
      <p:grpSp>
        <p:nvGrpSpPr>
          <p:cNvPr id="15" name="グループ化 14"/>
          <p:cNvGrpSpPr/>
          <p:nvPr/>
        </p:nvGrpSpPr>
        <p:grpSpPr>
          <a:xfrm>
            <a:off x="7285105" y="2312329"/>
            <a:ext cx="1597058" cy="574592"/>
            <a:chOff x="6473272" y="1913547"/>
            <a:chExt cx="1890541" cy="680183"/>
          </a:xfrm>
        </p:grpSpPr>
        <p:sp>
          <p:nvSpPr>
            <p:cNvPr id="16" name="正方形/長方形 15"/>
            <p:cNvSpPr/>
            <p:nvPr/>
          </p:nvSpPr>
          <p:spPr>
            <a:xfrm>
              <a:off x="6473272" y="1913547"/>
              <a:ext cx="1890541" cy="680183"/>
            </a:xfrm>
            <a:prstGeom prst="rect">
              <a:avLst/>
            </a:prstGeom>
            <a:solidFill>
              <a:schemeClr val="bg1"/>
            </a:solidFill>
            <a:ln w="57150">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2" descr="C:\Users\u422345k\Downloads\logo_B.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585415" y="2030641"/>
              <a:ext cx="1652977" cy="428696"/>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テキスト ボックス 43"/>
          <p:cNvSpPr txBox="1"/>
          <p:nvPr/>
        </p:nvSpPr>
        <p:spPr>
          <a:xfrm>
            <a:off x="3263892" y="2128753"/>
            <a:ext cx="2832665" cy="635884"/>
          </a:xfrm>
          <a:prstGeom prst="rect">
            <a:avLst/>
          </a:prstGeom>
          <a:noFill/>
        </p:spPr>
        <p:txBody>
          <a:bodyPr wrap="none" lIns="0" tIns="0" rIns="0" bIns="0" rtlCol="0" anchor="t" anchorCtr="0">
            <a:prstTxWarp prst="textPlain">
              <a:avLst/>
            </a:prstTxWarp>
            <a:noAutofit/>
          </a:bodyPr>
          <a:lstStyle/>
          <a:p>
            <a:pPr algn="ctr">
              <a:buClr>
                <a:schemeClr val="accent2">
                  <a:lumMod val="20000"/>
                  <a:lumOff val="80000"/>
                </a:schemeClr>
              </a:buClr>
            </a:pPr>
            <a:r>
              <a:rPr kumimoji="1" lang="en-US" altLang="ja-JP" sz="2400" b="1" dirty="0" smtClean="0">
                <a:solidFill>
                  <a:srgbClr val="0000CC"/>
                </a:solidFill>
              </a:rPr>
              <a:t>3</a:t>
            </a:r>
            <a:r>
              <a:rPr kumimoji="1" lang="ja-JP" altLang="en-US" sz="2400" b="1" dirty="0" smtClean="0">
                <a:solidFill>
                  <a:srgbClr val="0000CC"/>
                </a:solidFill>
              </a:rPr>
              <a:t>機関を循環しながら</a:t>
            </a:r>
            <a:endParaRPr kumimoji="1" lang="en-US" altLang="ja-JP" sz="2400" b="1" dirty="0" smtClean="0">
              <a:solidFill>
                <a:srgbClr val="0000CC"/>
              </a:solidFill>
            </a:endParaRPr>
          </a:p>
          <a:p>
            <a:pPr algn="ctr">
              <a:buClr>
                <a:schemeClr val="accent2">
                  <a:lumMod val="20000"/>
                  <a:lumOff val="80000"/>
                </a:schemeClr>
              </a:buClr>
            </a:pPr>
            <a:r>
              <a:rPr kumimoji="1" lang="ja-JP" altLang="en-US" sz="2400" b="1" dirty="0" smtClean="0">
                <a:solidFill>
                  <a:srgbClr val="0000CC"/>
                </a:solidFill>
              </a:rPr>
              <a:t>ステップアップ</a:t>
            </a:r>
            <a:endParaRPr kumimoji="1" lang="ja-JP" altLang="en-US" sz="2400" b="1" dirty="0">
              <a:solidFill>
                <a:srgbClr val="0000CC"/>
              </a:solidFill>
            </a:endParaRPr>
          </a:p>
        </p:txBody>
      </p:sp>
      <p:sp>
        <p:nvSpPr>
          <p:cNvPr id="45" name="正方形/長方形 44"/>
          <p:cNvSpPr/>
          <p:nvPr/>
        </p:nvSpPr>
        <p:spPr>
          <a:xfrm>
            <a:off x="7567866" y="3039746"/>
            <a:ext cx="1380262" cy="360000"/>
          </a:xfrm>
          <a:prstGeom prst="rect">
            <a:avLst/>
          </a:prstGeom>
          <a:noFill/>
          <a:ln w="25400" cap="flat" cmpd="sng" algn="ctr">
            <a:noFill/>
            <a:prstDash val="solid"/>
          </a:ln>
          <a:effectLst/>
        </p:spPr>
        <p:txBody>
          <a:bodyPr lIns="0" tIns="72000" rIns="0" bIns="0"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smtClean="0">
                <a:ln>
                  <a:noFill/>
                </a:ln>
                <a:solidFill>
                  <a:srgbClr val="C00000"/>
                </a:solidFill>
                <a:effectLst/>
                <a:uLnTx/>
                <a:uFillTx/>
              </a:rPr>
              <a:t>●</a:t>
            </a:r>
            <a:r>
              <a:rPr kumimoji="0" lang="ja-JP" altLang="en-US" sz="2000" b="1" i="0" u="none" strike="noStrike" kern="0" cap="none" spc="0" normalizeH="0" baseline="0" noProof="0" dirty="0" smtClean="0">
                <a:ln>
                  <a:noFill/>
                </a:ln>
                <a:effectLst/>
                <a:uLnTx/>
                <a:uFillTx/>
              </a:rPr>
              <a:t>学び直し</a:t>
            </a:r>
          </a:p>
        </p:txBody>
      </p:sp>
      <p:sp>
        <p:nvSpPr>
          <p:cNvPr id="46" name="右矢印 45"/>
          <p:cNvSpPr/>
          <p:nvPr/>
        </p:nvSpPr>
        <p:spPr>
          <a:xfrm>
            <a:off x="6317216" y="784315"/>
            <a:ext cx="309760" cy="38787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2126691" y="3961634"/>
            <a:ext cx="5019436" cy="415498"/>
          </a:xfrm>
          <a:prstGeom prst="rect">
            <a:avLst/>
          </a:prstGeom>
        </p:spPr>
        <p:txBody>
          <a:bodyPr wrap="square">
            <a:spAutoFit/>
          </a:bodyPr>
          <a:lstStyle/>
          <a:p>
            <a:pPr marL="0" marR="0" lvl="0" indent="0" algn="ctr" defTabSz="914400" rtl="0" eaLnBrk="1" fontAlgn="base" latinLnBrk="0" hangingPunct="1">
              <a:lnSpc>
                <a:spcPts val="24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C00000"/>
                </a:solidFill>
                <a:effectLst>
                  <a:glow rad="177800">
                    <a:schemeClr val="bg1"/>
                  </a:glow>
                </a:effectLst>
                <a:uLnTx/>
                <a:uFillTx/>
                <a:latin typeface="メイリオ"/>
                <a:ea typeface="メイリオ"/>
                <a:cs typeface="+mn-cs"/>
              </a:rPr>
              <a:t>今後</a:t>
            </a:r>
            <a:r>
              <a:rPr kumimoji="1" lang="ja-JP" altLang="en-US" sz="2400" b="1" i="0" u="none" strike="noStrike" kern="1200" cap="none" spc="0" normalizeH="0" baseline="0" noProof="0" dirty="0" smtClean="0">
                <a:ln>
                  <a:noFill/>
                </a:ln>
                <a:solidFill>
                  <a:srgbClr val="C00000"/>
                </a:solidFill>
                <a:effectLst>
                  <a:glow rad="177800">
                    <a:schemeClr val="bg1"/>
                  </a:glow>
                </a:effectLst>
                <a:uLnTx/>
                <a:uFillTx/>
                <a:latin typeface="メイリオ"/>
                <a:ea typeface="メイリオ"/>
                <a:cs typeface="+mn-cs"/>
              </a:rPr>
              <a:t>も協力機関・企業を拡大予定</a:t>
            </a:r>
            <a:endParaRPr kumimoji="1" lang="en-US" altLang="ja-JP" sz="2400" b="1" i="0" u="none" strike="noStrike" kern="1200" cap="none" spc="0" normalizeH="0" baseline="0" noProof="0" dirty="0" smtClean="0">
              <a:ln>
                <a:noFill/>
              </a:ln>
              <a:solidFill>
                <a:srgbClr val="C00000"/>
              </a:solidFill>
              <a:effectLst>
                <a:glow rad="177800">
                  <a:schemeClr val="bg1"/>
                </a:glow>
              </a:effectLst>
              <a:uLnTx/>
              <a:uFillTx/>
              <a:latin typeface="メイリオ"/>
              <a:ea typeface="メイリオ"/>
              <a:cs typeface="+mn-cs"/>
            </a:endParaRPr>
          </a:p>
        </p:txBody>
      </p:sp>
      <p:sp>
        <p:nvSpPr>
          <p:cNvPr id="50" name="テキスト ボックス 49"/>
          <p:cNvSpPr txBox="1"/>
          <p:nvPr/>
        </p:nvSpPr>
        <p:spPr>
          <a:xfrm>
            <a:off x="481853" y="4401633"/>
            <a:ext cx="8662148" cy="1859483"/>
          </a:xfrm>
          <a:prstGeom prst="rect">
            <a:avLst/>
          </a:prstGeom>
          <a:noFill/>
        </p:spPr>
        <p:txBody>
          <a:bodyPr wrap="square" lIns="0" tIns="0" rIns="0" bIns="0" rtlCol="0">
            <a:spAutoFit/>
          </a:bodyPr>
          <a:lstStyle/>
          <a:p>
            <a:pPr>
              <a:lnSpc>
                <a:spcPts val="1900"/>
              </a:lnSpc>
            </a:pPr>
            <a:r>
              <a:rPr kumimoji="1"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クロスアポイントメント（混合給与制度）の積極的活用</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kumimoji="1" lang="ja-JP" altLang="en-US" sz="17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産学クロスアポイントメントも本格的に実施</a:t>
            </a:r>
            <a:endParaRPr kumimoji="1" lang="en-US" altLang="ja-JP" sz="17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女性研究者プロジェクトリーダーによる共同研究</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lang="ja-JP" altLang="en-US" sz="1700" b="1" dirty="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共同実施機関の女性研究者の大阪大学での学び直し・学位取得によるステップアップ</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pPr>
            <a:r>
              <a:rPr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女子大学院生・学部生の共同実施機関でのインターンシップ</a:t>
            </a:r>
            <a:endParaRPr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lang="ja-JP" altLang="en-US" sz="17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研究への興味とロールモデルの広がりにより、博士後期課程学生の増加へ</a:t>
            </a:r>
            <a:endParaRPr lang="en-US" altLang="ja-JP" sz="17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女性研究者が働きやすい環境整備</a:t>
            </a:r>
            <a:endParaRPr kumimoji="1" lang="ja-JP" altLang="en-US" sz="17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スライド番号プレースホルダー 54"/>
          <p:cNvSpPr>
            <a:spLocks noGrp="1"/>
          </p:cNvSpPr>
          <p:nvPr>
            <p:ph type="sldNum" sz="quarter" idx="12"/>
          </p:nvPr>
        </p:nvSpPr>
        <p:spPr/>
        <p:txBody>
          <a:bodyPr/>
          <a:lstStyle/>
          <a:p>
            <a:fld id="{A7E7ED49-658C-6645-BA2D-D61B8012E42E}" type="slidenum">
              <a:rPr lang="ja-JP" altLang="en-US" smtClean="0"/>
              <a:pPr/>
              <a:t>6</a:t>
            </a:fld>
            <a:endParaRPr lang="ja-JP" altLang="en-US" dirty="0"/>
          </a:p>
        </p:txBody>
      </p:sp>
    </p:spTree>
    <p:extLst>
      <p:ext uri="{BB962C8B-B14F-4D97-AF65-F5344CB8AC3E}">
        <p14:creationId xmlns:p14="http://schemas.microsoft.com/office/powerpoint/2010/main" val="8659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461428" y="3715812"/>
            <a:ext cx="5652770" cy="6120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a:latin typeface="+mn-ea"/>
            </a:endParaRPr>
          </a:p>
        </p:txBody>
      </p:sp>
      <p:grpSp>
        <p:nvGrpSpPr>
          <p:cNvPr id="25" name="グループ化 24"/>
          <p:cNvGrpSpPr/>
          <p:nvPr/>
        </p:nvGrpSpPr>
        <p:grpSpPr>
          <a:xfrm>
            <a:off x="401853" y="746220"/>
            <a:ext cx="8435322" cy="436097"/>
            <a:chOff x="497389" y="746220"/>
            <a:chExt cx="8435322" cy="436097"/>
          </a:xfrm>
        </p:grpSpPr>
        <p:sp>
          <p:nvSpPr>
            <p:cNvPr id="6" name="角丸四角形 5"/>
            <p:cNvSpPr/>
            <p:nvPr/>
          </p:nvSpPr>
          <p:spPr>
            <a:xfrm>
              <a:off x="497389" y="746220"/>
              <a:ext cx="8435322" cy="436097"/>
            </a:xfrm>
            <a:prstGeom prst="roundRect">
              <a:avLst>
                <a:gd name="adj" fmla="val 50000"/>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32608" y="796008"/>
              <a:ext cx="5845986" cy="336520"/>
            </a:xfrm>
            <a:prstGeom prst="rect">
              <a:avLst/>
            </a:prstGeom>
          </p:spPr>
          <p:txBody>
            <a:bodyPr wrap="square" lIns="0" tIns="36000" rIns="0" bIns="0">
              <a:noAutofit/>
            </a:bodyPr>
            <a:lstStyle/>
            <a:p>
              <a:pPr>
                <a:spcAft>
                  <a:spcPts val="600"/>
                </a:spcAft>
              </a:pPr>
              <a:r>
                <a:rPr lang="ja-JP" altLang="en-US" sz="2400" b="1" dirty="0">
                  <a:solidFill>
                    <a:srgbClr val="2D287F"/>
                  </a:solidFill>
                  <a:latin typeface="+mn-ea"/>
                  <a:cs typeface="Yu Gothic" charset="-128"/>
                </a:rPr>
                <a:t>女性プロジェクトリーダーに</a:t>
              </a:r>
              <a:r>
                <a:rPr lang="ja-JP" altLang="en-US" sz="2400" b="1" dirty="0" smtClean="0">
                  <a:solidFill>
                    <a:srgbClr val="2D287F"/>
                  </a:solidFill>
                  <a:latin typeface="+mn-ea"/>
                  <a:cs typeface="Yu Gothic" charset="-128"/>
                </a:rPr>
                <a:t>よる共同</a:t>
              </a:r>
              <a:r>
                <a:rPr lang="ja-JP" altLang="en-US" sz="2400" b="1" dirty="0">
                  <a:solidFill>
                    <a:srgbClr val="2D287F"/>
                  </a:solidFill>
                  <a:latin typeface="+mn-ea"/>
                  <a:cs typeface="Yu Gothic" charset="-128"/>
                </a:rPr>
                <a:t>研究</a:t>
              </a:r>
              <a:endParaRPr lang="en-US" altLang="ja-JP" sz="2400" b="1" dirty="0">
                <a:solidFill>
                  <a:srgbClr val="2D287F"/>
                </a:solidFill>
                <a:latin typeface="+mn-ea"/>
                <a:cs typeface="Yu Gothic" charset="-128"/>
              </a:endParaRPr>
            </a:p>
          </p:txBody>
        </p:sp>
      </p:grpSp>
      <p:grpSp>
        <p:nvGrpSpPr>
          <p:cNvPr id="28" name="グループ化 27"/>
          <p:cNvGrpSpPr/>
          <p:nvPr/>
        </p:nvGrpSpPr>
        <p:grpSpPr>
          <a:xfrm>
            <a:off x="497388" y="4792555"/>
            <a:ext cx="8398892" cy="1335804"/>
            <a:chOff x="526941" y="4644751"/>
            <a:chExt cx="8398892" cy="1335804"/>
          </a:xfrm>
        </p:grpSpPr>
        <p:sp>
          <p:nvSpPr>
            <p:cNvPr id="27" name="角丸四角形 26"/>
            <p:cNvSpPr/>
            <p:nvPr/>
          </p:nvSpPr>
          <p:spPr>
            <a:xfrm>
              <a:off x="526941" y="4792555"/>
              <a:ext cx="8339787" cy="118800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8" name="角丸四角形 17"/>
            <p:cNvSpPr/>
            <p:nvPr/>
          </p:nvSpPr>
          <p:spPr>
            <a:xfrm>
              <a:off x="803601" y="4644751"/>
              <a:ext cx="2952000" cy="295608"/>
            </a:xfrm>
            <a:prstGeom prst="roundRect">
              <a:avLst>
                <a:gd name="adj" fmla="val 50000"/>
              </a:avLst>
            </a:prstGeom>
            <a:solidFill>
              <a:srgbClr val="2D287F"/>
            </a:solidFill>
          </p:spPr>
          <p:txBody>
            <a:bodyPr wrap="square" lIns="0" tIns="36000" rIns="0" bIns="0" anchor="ctr" anchorCtr="0">
              <a:spAutoFit/>
            </a:bodyPr>
            <a:lstStyle/>
            <a:p>
              <a:pPr algn="ctr">
                <a:spcAft>
                  <a:spcPts val="600"/>
                </a:spcAft>
              </a:pPr>
              <a:r>
                <a:rPr lang="ja-JP" altLang="en-US" sz="1500" b="1" dirty="0" smtClean="0">
                  <a:solidFill>
                    <a:schemeClr val="bg1"/>
                  </a:solidFill>
                  <a:latin typeface="+mn-ea"/>
                  <a:cs typeface="Yu Gothic" charset="-128"/>
                </a:rPr>
                <a:t>クロスアポイントメント制度</a:t>
              </a:r>
              <a:endParaRPr lang="en-US" altLang="ja-JP" sz="1500" b="1" dirty="0">
                <a:solidFill>
                  <a:schemeClr val="bg1"/>
                </a:solidFill>
                <a:latin typeface="+mn-ea"/>
                <a:cs typeface="Yu Gothic" charset="-128"/>
              </a:endParaRPr>
            </a:p>
          </p:txBody>
        </p:sp>
        <p:sp>
          <p:nvSpPr>
            <p:cNvPr id="19" name="正方形/長方形 18"/>
            <p:cNvSpPr/>
            <p:nvPr/>
          </p:nvSpPr>
          <p:spPr>
            <a:xfrm>
              <a:off x="803601" y="5017024"/>
              <a:ext cx="8122232" cy="900000"/>
            </a:xfrm>
            <a:prstGeom prst="rect">
              <a:avLst/>
            </a:prstGeom>
          </p:spPr>
          <p:txBody>
            <a:bodyPr wrap="square" lIns="0" tIns="0" rIns="0" bIns="0">
              <a:noAutofit/>
            </a:bodyPr>
            <a:lstStyle/>
            <a:p>
              <a:pPr marL="190500" indent="-190500">
                <a:lnSpc>
                  <a:spcPts val="1800"/>
                </a:lnSpc>
                <a:buFont typeface="Wingdings" panose="05000000000000000000" pitchFamily="2" charset="2"/>
                <a:buChar char="l"/>
              </a:pPr>
              <a:r>
                <a:rPr lang="ja-JP" altLang="en-US" sz="1500" b="1" dirty="0" smtClean="0">
                  <a:latin typeface="+mn-ea"/>
                  <a:cs typeface="Yu Gothic Medium" charset="-128"/>
                </a:rPr>
                <a:t>クロスアポイントメント：協定</a:t>
              </a:r>
              <a:r>
                <a:rPr lang="ja-JP" altLang="en-US" sz="1500" b="1" dirty="0">
                  <a:latin typeface="+mn-ea"/>
                  <a:cs typeface="Yu Gothic Medium" charset="-128"/>
                </a:rPr>
                <a:t>に基づき、</a:t>
              </a:r>
              <a:r>
                <a:rPr lang="ja-JP" altLang="en-US" sz="1500" b="1" dirty="0">
                  <a:solidFill>
                    <a:srgbClr val="FF0000"/>
                  </a:solidFill>
                  <a:latin typeface="+mn-ea"/>
                  <a:cs typeface="Yu Gothic Medium" charset="-128"/>
                </a:rPr>
                <a:t>複数の機関に正規の身分</a:t>
              </a:r>
              <a:r>
                <a:rPr lang="ja-JP" altLang="en-US" sz="1500" b="1" dirty="0">
                  <a:latin typeface="+mn-ea"/>
                  <a:cs typeface="Yu Gothic Medium" charset="-128"/>
                </a:rPr>
                <a:t>で勤務</a:t>
              </a:r>
              <a:r>
                <a:rPr lang="ja-JP" altLang="en-US" sz="1500" b="1" dirty="0" smtClean="0">
                  <a:latin typeface="+mn-ea"/>
                  <a:cs typeface="Yu Gothic Medium" charset="-128"/>
                </a:rPr>
                <a:t>。</a:t>
              </a:r>
              <a:r>
                <a:rPr lang="en-US" altLang="ja-JP" sz="1500" b="1" dirty="0" smtClean="0">
                  <a:latin typeface="+mn-ea"/>
                  <a:cs typeface="Yu Gothic Medium" charset="-128"/>
                </a:rPr>
                <a:t/>
              </a:r>
              <a:br>
                <a:rPr lang="en-US" altLang="ja-JP" sz="1500" b="1" dirty="0" smtClean="0">
                  <a:latin typeface="+mn-ea"/>
                  <a:cs typeface="Yu Gothic Medium" charset="-128"/>
                </a:rPr>
              </a:br>
              <a:r>
                <a:rPr lang="ja-JP" altLang="en-US" sz="1500" b="1" dirty="0" smtClean="0">
                  <a:latin typeface="+mn-ea"/>
                  <a:cs typeface="Yu Gothic Medium" charset="-128"/>
                </a:rPr>
                <a:t>　　　　　　　　　　　　給与はエフォート</a:t>
              </a:r>
              <a:r>
                <a:rPr lang="ja-JP" altLang="en-US" sz="1500" b="1" dirty="0">
                  <a:latin typeface="+mn-ea"/>
                  <a:cs typeface="Yu Gothic Medium" charset="-128"/>
                </a:rPr>
                <a:t>（勤務日数や時間数）に応じて各組織が</a:t>
              </a:r>
              <a:r>
                <a:rPr lang="ja-JP" altLang="en-US" sz="1500" b="1" dirty="0" smtClean="0">
                  <a:latin typeface="+mn-ea"/>
                  <a:cs typeface="Yu Gothic Medium" charset="-128"/>
                </a:rPr>
                <a:t>分担</a:t>
              </a:r>
              <a:endParaRPr lang="en-US" altLang="ja-JP" sz="1500" b="1" dirty="0">
                <a:latin typeface="+mn-ea"/>
                <a:cs typeface="Yu Gothic Medium" charset="-128"/>
              </a:endParaRPr>
            </a:p>
            <a:p>
              <a:pPr marL="190500" indent="-190500">
                <a:lnSpc>
                  <a:spcPts val="1800"/>
                </a:lnSpc>
                <a:buFont typeface="Wingdings" panose="05000000000000000000" pitchFamily="2" charset="2"/>
                <a:buChar char="l"/>
              </a:pPr>
              <a:r>
                <a:rPr lang="ja-JP" altLang="en-US" sz="1500" b="1" dirty="0" smtClean="0">
                  <a:latin typeface="+mn-ea"/>
                  <a:cs typeface="Yu Gothic Medium" charset="-128"/>
                </a:rPr>
                <a:t>大阪</a:t>
              </a:r>
              <a:r>
                <a:rPr lang="ja-JP" altLang="en-US" sz="1500" b="1" dirty="0">
                  <a:latin typeface="+mn-ea"/>
                  <a:cs typeface="Yu Gothic Medium" charset="-128"/>
                </a:rPr>
                <a:t>大学は外国人研究者を多く受入れ。国内の研究機関とは、派遣と受入れを実施</a:t>
              </a:r>
              <a:endParaRPr lang="en-US" altLang="ja-JP" sz="1500" b="1" dirty="0">
                <a:latin typeface="+mn-ea"/>
                <a:cs typeface="Yu Gothic Medium" charset="-128"/>
              </a:endParaRPr>
            </a:p>
            <a:p>
              <a:pPr marL="190500" indent="-190500">
                <a:lnSpc>
                  <a:spcPts val="1800"/>
                </a:lnSpc>
                <a:buFont typeface="Wingdings" panose="05000000000000000000" pitchFamily="2" charset="2"/>
                <a:buChar char="l"/>
              </a:pPr>
              <a:r>
                <a:rPr lang="ja-JP" altLang="en-US" sz="1500" b="1" dirty="0">
                  <a:latin typeface="+mn-ea"/>
                  <a:cs typeface="Yu Gothic Medium" charset="-128"/>
                </a:rPr>
                <a:t>循環型人材育成の効率的な方法</a:t>
              </a:r>
            </a:p>
          </p:txBody>
        </p:sp>
      </p:grpSp>
      <p:sp>
        <p:nvSpPr>
          <p:cNvPr id="20" name="正方形/長方形 19"/>
          <p:cNvSpPr/>
          <p:nvPr/>
        </p:nvSpPr>
        <p:spPr>
          <a:xfrm>
            <a:off x="512479" y="1245294"/>
            <a:ext cx="7901793" cy="564257"/>
          </a:xfrm>
          <a:prstGeom prst="rect">
            <a:avLst/>
          </a:prstGeom>
        </p:spPr>
        <p:txBody>
          <a:bodyPr wrap="square" lIns="0" tIns="0" rIns="0" bIns="0">
            <a:spAutoFit/>
          </a:bodyPr>
          <a:lstStyle/>
          <a:p>
            <a:pPr marL="203200" indent="-201600">
              <a:lnSpc>
                <a:spcPts val="2200"/>
              </a:lnSpc>
              <a:buClr>
                <a:srgbClr val="FDD000"/>
              </a:buClr>
              <a:buFont typeface="Wingdings" charset="2"/>
              <a:buChar char="n"/>
            </a:pPr>
            <a:r>
              <a:rPr lang="ja-JP" altLang="en-US" sz="1700" b="1" dirty="0">
                <a:latin typeface="+mn-ea"/>
                <a:cs typeface="Yu Gothic Medium" charset="-128"/>
              </a:rPr>
              <a:t>大阪大学</a:t>
            </a:r>
            <a:r>
              <a:rPr lang="ja-JP" altLang="en-US" sz="1700" b="1" dirty="0" smtClean="0">
                <a:latin typeface="+mn-ea"/>
                <a:cs typeface="Yu Gothic Medium" charset="-128"/>
              </a:rPr>
              <a:t>と医薬</a:t>
            </a:r>
            <a:r>
              <a:rPr lang="ja-JP" altLang="en-US" sz="1700" b="1" dirty="0">
                <a:latin typeface="+mn-ea"/>
                <a:cs typeface="Yu Gothic Medium" charset="-128"/>
              </a:rPr>
              <a:t>基盤・健康・栄養</a:t>
            </a:r>
            <a:r>
              <a:rPr lang="ja-JP" altLang="en-US" sz="1700" b="1" dirty="0" smtClean="0">
                <a:latin typeface="+mn-ea"/>
                <a:cs typeface="Yu Gothic Medium" charset="-128"/>
              </a:rPr>
              <a:t>研究所</a:t>
            </a:r>
            <a:r>
              <a:rPr lang="en-US" altLang="ja-JP" sz="1700" b="1" dirty="0" smtClean="0">
                <a:latin typeface="+mn-ea"/>
                <a:cs typeface="Yu Gothic Medium" charset="-128"/>
              </a:rPr>
              <a:t> (2</a:t>
            </a:r>
            <a:r>
              <a:rPr lang="ja-JP" altLang="en-US" sz="1700" b="1" dirty="0" smtClean="0">
                <a:latin typeface="+mn-ea"/>
                <a:cs typeface="Yu Gothic Medium" charset="-128"/>
              </a:rPr>
              <a:t>件</a:t>
            </a:r>
            <a:r>
              <a:rPr lang="en-US" altLang="ja-JP" sz="1700" b="1" dirty="0" smtClean="0">
                <a:latin typeface="+mn-ea"/>
                <a:cs typeface="Yu Gothic Medium" charset="-128"/>
              </a:rPr>
              <a:t>)</a:t>
            </a:r>
            <a:r>
              <a:rPr lang="ja-JP" altLang="en-US" sz="1700" b="1" dirty="0" smtClean="0">
                <a:latin typeface="+mn-ea"/>
                <a:cs typeface="Yu Gothic Medium" charset="-128"/>
              </a:rPr>
              <a:t>→</a:t>
            </a:r>
            <a:r>
              <a:rPr lang="en-US" altLang="ja-JP" sz="1700" b="1" dirty="0" smtClean="0">
                <a:latin typeface="+mn-ea"/>
                <a:cs typeface="Yu Gothic Medium" charset="-128"/>
              </a:rPr>
              <a:t> </a:t>
            </a:r>
            <a:r>
              <a:rPr lang="ja-JP" altLang="en-US" sz="1700" b="1" dirty="0" smtClean="0">
                <a:latin typeface="+mn-ea"/>
                <a:cs typeface="Yu Gothic Medium" charset="-128"/>
              </a:rPr>
              <a:t>再生</a:t>
            </a:r>
            <a:r>
              <a:rPr lang="ja-JP" altLang="en-US" sz="1700" b="1" dirty="0">
                <a:latin typeface="+mn-ea"/>
                <a:cs typeface="Yu Gothic Medium" charset="-128"/>
              </a:rPr>
              <a:t>医療</a:t>
            </a:r>
            <a:r>
              <a:rPr lang="ja-JP" altLang="en-US" sz="1700" b="1" dirty="0" smtClean="0">
                <a:latin typeface="+mn-ea"/>
                <a:cs typeface="Yu Gothic Medium" charset="-128"/>
              </a:rPr>
              <a:t>、免疫賦活化剤</a:t>
            </a:r>
            <a:endParaRPr lang="en-US" altLang="ja-JP" sz="1700" b="1" dirty="0">
              <a:latin typeface="+mn-ea"/>
              <a:cs typeface="Yu Gothic Medium" charset="-128"/>
            </a:endParaRPr>
          </a:p>
          <a:p>
            <a:pPr marL="203200" indent="-201600">
              <a:lnSpc>
                <a:spcPts val="2200"/>
              </a:lnSpc>
              <a:buClr>
                <a:srgbClr val="FDD000"/>
              </a:buClr>
              <a:buFont typeface="Wingdings" charset="2"/>
              <a:buChar char="n"/>
            </a:pPr>
            <a:r>
              <a:rPr lang="ja-JP" altLang="en-US" sz="1700" b="1" dirty="0">
                <a:latin typeface="+mn-ea"/>
                <a:cs typeface="Yu Gothic Medium" charset="-128"/>
              </a:rPr>
              <a:t>大阪大学とダイキン</a:t>
            </a:r>
            <a:r>
              <a:rPr lang="ja-JP" altLang="en-US" sz="1700" b="1" dirty="0" smtClean="0">
                <a:latin typeface="+mn-ea"/>
                <a:cs typeface="Yu Gothic Medium" charset="-128"/>
              </a:rPr>
              <a:t>工業</a:t>
            </a:r>
            <a:r>
              <a:rPr lang="en-US" altLang="ja-JP" sz="1700" b="1" dirty="0" smtClean="0">
                <a:latin typeface="+mn-ea"/>
                <a:cs typeface="Yu Gothic Medium" charset="-128"/>
              </a:rPr>
              <a:t> (3</a:t>
            </a:r>
            <a:r>
              <a:rPr lang="ja-JP" altLang="en-US" sz="1700" b="1" dirty="0" smtClean="0">
                <a:latin typeface="+mn-ea"/>
                <a:cs typeface="Yu Gothic Medium" charset="-128"/>
              </a:rPr>
              <a:t>件</a:t>
            </a:r>
            <a:r>
              <a:rPr lang="en-US" altLang="ja-JP" sz="1700" b="1" dirty="0" smtClean="0">
                <a:latin typeface="+mn-ea"/>
                <a:cs typeface="Yu Gothic Medium" charset="-128"/>
              </a:rPr>
              <a:t>)</a:t>
            </a:r>
            <a:r>
              <a:rPr lang="ja-JP" altLang="en-US" sz="1700" b="1" dirty="0" smtClean="0">
                <a:latin typeface="+mn-ea"/>
                <a:cs typeface="Yu Gothic Medium" charset="-128"/>
              </a:rPr>
              <a:t>→</a:t>
            </a:r>
            <a:r>
              <a:rPr lang="en-US" altLang="ja-JP" sz="1700" b="1" dirty="0" smtClean="0">
                <a:latin typeface="+mn-ea"/>
                <a:cs typeface="Yu Gothic Medium" charset="-128"/>
              </a:rPr>
              <a:t> </a:t>
            </a:r>
            <a:r>
              <a:rPr lang="ja-JP" altLang="en-US" sz="1700" b="1" dirty="0" smtClean="0">
                <a:latin typeface="+mn-ea"/>
                <a:cs typeface="Yu Gothic Medium" charset="-128"/>
              </a:rPr>
              <a:t>科学的</a:t>
            </a:r>
            <a:r>
              <a:rPr lang="ja-JP" altLang="en-US" sz="1700" b="1" dirty="0">
                <a:latin typeface="+mn-ea"/>
                <a:cs typeface="Yu Gothic Medium" charset="-128"/>
              </a:rPr>
              <a:t>深睡眠</a:t>
            </a:r>
            <a:r>
              <a:rPr lang="ja-JP" altLang="en-US" sz="1700" b="1" dirty="0" smtClean="0">
                <a:latin typeface="+mn-ea"/>
                <a:cs typeface="Yu Gothic Medium" charset="-128"/>
              </a:rPr>
              <a:t>、空調</a:t>
            </a:r>
            <a:r>
              <a:rPr lang="ja-JP" altLang="en-US" sz="1700" b="1" dirty="0">
                <a:latin typeface="+mn-ea"/>
                <a:cs typeface="Yu Gothic Medium" charset="-128"/>
              </a:rPr>
              <a:t>制御</a:t>
            </a:r>
            <a:r>
              <a:rPr lang="ja-JP" altLang="en-US" sz="1700" b="1" dirty="0" smtClean="0">
                <a:latin typeface="+mn-ea"/>
                <a:cs typeface="Yu Gothic Medium" charset="-128"/>
              </a:rPr>
              <a:t>、</a:t>
            </a:r>
            <a:r>
              <a:rPr lang="ja-JP" altLang="en-US" sz="1700" b="1" dirty="0" smtClean="0">
                <a:solidFill>
                  <a:schemeClr val="accent6">
                    <a:lumMod val="75000"/>
                  </a:schemeClr>
                </a:solidFill>
                <a:latin typeface="+mn-ea"/>
                <a:cs typeface="Yu Gothic Medium" charset="-128"/>
              </a:rPr>
              <a:t>フッ素</a:t>
            </a:r>
            <a:r>
              <a:rPr lang="ja-JP" altLang="en-US" sz="1700" b="1" dirty="0">
                <a:solidFill>
                  <a:schemeClr val="accent6">
                    <a:lumMod val="75000"/>
                  </a:schemeClr>
                </a:solidFill>
                <a:latin typeface="+mn-ea"/>
                <a:cs typeface="Yu Gothic Medium" charset="-128"/>
              </a:rPr>
              <a:t>化学</a:t>
            </a:r>
            <a:endParaRPr lang="en-US" altLang="ja-JP" sz="1700" b="1" dirty="0">
              <a:solidFill>
                <a:schemeClr val="accent6">
                  <a:lumMod val="75000"/>
                </a:schemeClr>
              </a:solidFill>
              <a:latin typeface="+mn-ea"/>
              <a:cs typeface="Yu Gothic Medium" charset="-128"/>
            </a:endParaRPr>
          </a:p>
        </p:txBody>
      </p:sp>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l="7974" t="831" r="10508" b="1285"/>
          <a:stretch/>
        </p:blipFill>
        <p:spPr>
          <a:xfrm>
            <a:off x="6197259" y="1851281"/>
            <a:ext cx="2554779" cy="2299629"/>
          </a:xfrm>
          <a:prstGeom prst="ellipse">
            <a:avLst/>
          </a:prstGeom>
          <a:ln w="63500" cap="rnd">
            <a:noFill/>
          </a:ln>
          <a:effectLst>
            <a:outerShdw blurRad="381000" dist="63500" dir="5400000" sx="-80000" sy="-18000" rotWithShape="0">
              <a:srgbClr val="000000">
                <a:alpha val="22000"/>
              </a:srgbClr>
            </a:outerShdw>
          </a:effectLst>
          <a:scene3d>
            <a:camera prst="orthographicFront"/>
            <a:lightRig rig="contrasting" dir="t">
              <a:rot lat="0" lon="0" rev="3000000"/>
            </a:lightRig>
          </a:scene3d>
          <a:sp3d>
            <a:contourClr>
              <a:srgbClr val="333333"/>
            </a:contourClr>
          </a:sp3d>
        </p:spPr>
      </p:pic>
      <p:sp>
        <p:nvSpPr>
          <p:cNvPr id="4" name="スライド番号プレースホルダー 3"/>
          <p:cNvSpPr>
            <a:spLocks noGrp="1"/>
          </p:cNvSpPr>
          <p:nvPr>
            <p:ph type="sldNum" sz="quarter" idx="12"/>
          </p:nvPr>
        </p:nvSpPr>
        <p:spPr/>
        <p:txBody>
          <a:bodyPr/>
          <a:lstStyle/>
          <a:p>
            <a:fld id="{40F18C9F-1A60-4E49-A00F-30C05259EEFC}" type="slidenum">
              <a:rPr kumimoji="1" lang="ja-JP" altLang="en-US" smtClean="0">
                <a:latin typeface="+mn-ea"/>
              </a:rPr>
              <a:pPr/>
              <a:t>7</a:t>
            </a:fld>
            <a:endParaRPr kumimoji="1" lang="ja-JP" altLang="en-US">
              <a:latin typeface="+mn-ea"/>
            </a:endParaRPr>
          </a:p>
        </p:txBody>
      </p:sp>
      <p:sp>
        <p:nvSpPr>
          <p:cNvPr id="5" name="タイトル 4"/>
          <p:cNvSpPr>
            <a:spLocks noGrp="1"/>
          </p:cNvSpPr>
          <p:nvPr>
            <p:ph type="title"/>
          </p:nvPr>
        </p:nvSpPr>
        <p:spPr/>
        <p:txBody>
          <a:bodyPr/>
          <a:lstStyle/>
          <a:p>
            <a:r>
              <a:rPr lang="ja-JP" altLang="en-US" dirty="0">
                <a:latin typeface="+mn-ea"/>
                <a:ea typeface="+mn-ea"/>
              </a:rPr>
              <a:t>主な進捗状況</a:t>
            </a:r>
          </a:p>
        </p:txBody>
      </p:sp>
      <p:grpSp>
        <p:nvGrpSpPr>
          <p:cNvPr id="7" name="グループ化 6"/>
          <p:cNvGrpSpPr/>
          <p:nvPr/>
        </p:nvGrpSpPr>
        <p:grpSpPr>
          <a:xfrm>
            <a:off x="401853" y="2036603"/>
            <a:ext cx="5652000" cy="436097"/>
            <a:chOff x="497389" y="2204864"/>
            <a:chExt cx="8346213" cy="436097"/>
          </a:xfrm>
        </p:grpSpPr>
        <p:sp>
          <p:nvSpPr>
            <p:cNvPr id="22" name="角丸四角形 21"/>
            <p:cNvSpPr/>
            <p:nvPr/>
          </p:nvSpPr>
          <p:spPr>
            <a:xfrm>
              <a:off x="497389" y="2204864"/>
              <a:ext cx="8346213" cy="436097"/>
            </a:xfrm>
            <a:prstGeom prst="roundRect">
              <a:avLst>
                <a:gd name="adj" fmla="val 50000"/>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32608" y="2254652"/>
              <a:ext cx="5845986" cy="336520"/>
            </a:xfrm>
            <a:prstGeom prst="rect">
              <a:avLst/>
            </a:prstGeom>
          </p:spPr>
          <p:txBody>
            <a:bodyPr wrap="square" lIns="0" tIns="36000" rIns="0" bIns="0">
              <a:noAutofit/>
            </a:bodyPr>
            <a:lstStyle/>
            <a:p>
              <a:pPr>
                <a:spcAft>
                  <a:spcPts val="600"/>
                </a:spcAft>
              </a:pPr>
              <a:r>
                <a:rPr lang="ja-JP" altLang="en-US" sz="2400" b="1" dirty="0">
                  <a:solidFill>
                    <a:srgbClr val="2D287F"/>
                  </a:solidFill>
                  <a:latin typeface="+mn-ea"/>
                  <a:cs typeface="Yu Gothic" charset="-128"/>
                </a:rPr>
                <a:t>クロスアポイントメント</a:t>
              </a:r>
              <a:endParaRPr lang="en-US" altLang="ja-JP" sz="2400" b="1" dirty="0">
                <a:solidFill>
                  <a:srgbClr val="2D287F"/>
                </a:solidFill>
                <a:latin typeface="+mn-ea"/>
                <a:cs typeface="Yu Gothic" charset="-128"/>
              </a:endParaRPr>
            </a:p>
          </p:txBody>
        </p:sp>
      </p:grpSp>
      <p:sp>
        <p:nvSpPr>
          <p:cNvPr id="26" name="正方形/長方形 25"/>
          <p:cNvSpPr/>
          <p:nvPr/>
        </p:nvSpPr>
        <p:spPr>
          <a:xfrm>
            <a:off x="512479" y="2569530"/>
            <a:ext cx="5601718" cy="2128788"/>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700" b="1" dirty="0">
                <a:latin typeface="+mn-ea"/>
                <a:cs typeface="Yu Gothic Medium" charset="-128"/>
              </a:rPr>
              <a:t>政府はイノベーションに</a:t>
            </a:r>
            <a:r>
              <a:rPr lang="ja-JP" altLang="en-US" sz="1700" b="1" dirty="0" smtClean="0">
                <a:latin typeface="+mn-ea"/>
                <a:cs typeface="Yu Gothic Medium" charset="-128"/>
              </a:rPr>
              <a:t>つながるとして推奨</a:t>
            </a:r>
            <a:r>
              <a:rPr lang="en-US" altLang="ja-JP" sz="1700" b="1" dirty="0" smtClean="0">
                <a:latin typeface="+mn-ea"/>
                <a:cs typeface="Yu Gothic Medium" charset="-128"/>
              </a:rPr>
              <a:t/>
            </a:r>
            <a:br>
              <a:rPr lang="en-US" altLang="ja-JP" sz="1700" b="1" dirty="0" smtClean="0">
                <a:latin typeface="+mn-ea"/>
                <a:cs typeface="Yu Gothic Medium" charset="-128"/>
              </a:rPr>
            </a:br>
            <a:r>
              <a:rPr lang="ja-JP" altLang="en-US" sz="1700" b="1" dirty="0" smtClean="0">
                <a:latin typeface="+mn-ea"/>
                <a:cs typeface="Yu Gothic Medium" charset="-128"/>
              </a:rPr>
              <a:t>企業</a:t>
            </a:r>
            <a:r>
              <a:rPr lang="ja-JP" altLang="en-US" sz="1700" b="1" dirty="0">
                <a:latin typeface="+mn-ea"/>
                <a:cs typeface="Yu Gothic Medium" charset="-128"/>
              </a:rPr>
              <a:t>と国立大学の間では容易で</a:t>
            </a:r>
            <a:r>
              <a:rPr lang="ja-JP" altLang="en-US" sz="1700" b="1" dirty="0" smtClean="0">
                <a:latin typeface="+mn-ea"/>
                <a:cs typeface="Yu Gothic Medium" charset="-128"/>
              </a:rPr>
              <a:t>ない</a:t>
            </a:r>
            <a:endParaRPr lang="en-US" altLang="ja-JP" sz="1700" b="1" dirty="0" smtClean="0">
              <a:latin typeface="+mn-ea"/>
              <a:cs typeface="Yu Gothic Medium" charset="-128"/>
            </a:endParaRPr>
          </a:p>
          <a:p>
            <a:pPr marL="190800" indent="-190800">
              <a:lnSpc>
                <a:spcPts val="2200"/>
              </a:lnSpc>
              <a:spcAft>
                <a:spcPts val="400"/>
              </a:spcAft>
              <a:buClr>
                <a:srgbClr val="FDD000"/>
              </a:buClr>
              <a:buFont typeface="Wingdings" charset="2"/>
              <a:buChar char="n"/>
            </a:pPr>
            <a:r>
              <a:rPr lang="ja-JP" altLang="en-US" sz="1700" b="1" dirty="0" smtClean="0">
                <a:latin typeface="+mn-ea"/>
                <a:cs typeface="Yu Gothic Medium" charset="-128"/>
              </a:rPr>
              <a:t>大阪</a:t>
            </a:r>
            <a:r>
              <a:rPr lang="ja-JP" altLang="en-US" sz="1700" b="1" dirty="0">
                <a:latin typeface="+mn-ea"/>
                <a:cs typeface="Yu Gothic Medium" charset="-128"/>
              </a:rPr>
              <a:t>大学は、学内に企業</a:t>
            </a:r>
            <a:r>
              <a:rPr lang="ja-JP" altLang="en-US" sz="1700" b="1" dirty="0" smtClean="0">
                <a:latin typeface="+mn-ea"/>
                <a:cs typeface="Yu Gothic Medium" charset="-128"/>
              </a:rPr>
              <a:t>の協働</a:t>
            </a:r>
            <a:r>
              <a:rPr lang="ja-JP" altLang="en-US" sz="1700" b="1" dirty="0">
                <a:latin typeface="+mn-ea"/>
                <a:cs typeface="Yu Gothic Medium" charset="-128"/>
              </a:rPr>
              <a:t>研究所</a:t>
            </a:r>
            <a:r>
              <a:rPr lang="ja-JP" altLang="en-US" sz="1700" b="1" dirty="0" smtClean="0">
                <a:latin typeface="+mn-ea"/>
                <a:cs typeface="Yu Gothic Medium" charset="-128"/>
              </a:rPr>
              <a:t>と共同</a:t>
            </a:r>
            <a:r>
              <a:rPr lang="ja-JP" altLang="en-US" sz="1700" b="1" dirty="0">
                <a:latin typeface="+mn-ea"/>
                <a:cs typeface="Yu Gothic Medium" charset="-128"/>
              </a:rPr>
              <a:t>研究講座・部門</a:t>
            </a:r>
            <a:r>
              <a:rPr lang="ja-JP" altLang="en-US" sz="1700" b="1" dirty="0" smtClean="0">
                <a:latin typeface="+mn-ea"/>
                <a:cs typeface="Yu Gothic Medium" charset="-128"/>
              </a:rPr>
              <a:t>をもつ</a:t>
            </a:r>
            <a:r>
              <a:rPr lang="ja-JP" altLang="en-US" sz="1700" b="1" dirty="0">
                <a:latin typeface="+mn-ea"/>
                <a:cs typeface="Yu Gothic Medium" charset="-128"/>
              </a:rPr>
              <a:t>こと</a:t>
            </a:r>
            <a:r>
              <a:rPr lang="ja-JP" altLang="en-US" sz="1700" b="1" dirty="0" smtClean="0">
                <a:latin typeface="+mn-ea"/>
                <a:cs typeface="Yu Gothic Medium" charset="-128"/>
              </a:rPr>
              <a:t>で推進</a:t>
            </a:r>
            <a:endParaRPr lang="en-US" altLang="ja-JP" sz="1600" b="1" dirty="0" smtClean="0">
              <a:latin typeface="+mn-ea"/>
              <a:cs typeface="Yu Gothic Medium" charset="-128"/>
            </a:endParaRPr>
          </a:p>
          <a:p>
            <a:pPr marL="190800" indent="-190800">
              <a:lnSpc>
                <a:spcPts val="2200"/>
              </a:lnSpc>
              <a:spcAft>
                <a:spcPts val="400"/>
              </a:spcAft>
              <a:buClr>
                <a:srgbClr val="FDD000"/>
              </a:buClr>
              <a:buFont typeface="Wingdings" charset="2"/>
              <a:buChar char="n"/>
            </a:pPr>
            <a:r>
              <a:rPr lang="ja-JP" altLang="en-US" b="1" dirty="0" smtClean="0">
                <a:solidFill>
                  <a:srgbClr val="2D287F"/>
                </a:solidFill>
                <a:latin typeface="+mn-ea"/>
                <a:cs typeface="Yu Gothic Medium" charset="-128"/>
              </a:rPr>
              <a:t>ダイキン</a:t>
            </a:r>
            <a:r>
              <a:rPr lang="ja-JP" altLang="en-US" b="1" dirty="0">
                <a:solidFill>
                  <a:srgbClr val="2D287F"/>
                </a:solidFill>
                <a:latin typeface="+mn-ea"/>
                <a:cs typeface="Yu Gothic Medium" charset="-128"/>
              </a:rPr>
              <a:t>工業の女性研究者</a:t>
            </a:r>
            <a:r>
              <a:rPr lang="ja-JP" altLang="en-US" b="1" dirty="0" smtClean="0">
                <a:solidFill>
                  <a:srgbClr val="2D287F"/>
                </a:solidFill>
                <a:latin typeface="+mn-ea"/>
                <a:cs typeface="Yu Gothic Medium" charset="-128"/>
              </a:rPr>
              <a:t>を大阪</a:t>
            </a:r>
            <a:r>
              <a:rPr lang="ja-JP" altLang="en-US" b="1" dirty="0">
                <a:solidFill>
                  <a:srgbClr val="2D287F"/>
                </a:solidFill>
                <a:latin typeface="+mn-ea"/>
                <a:cs typeface="Yu Gothic Medium" charset="-128"/>
              </a:rPr>
              <a:t>大学</a:t>
            </a:r>
            <a:r>
              <a:rPr lang="ja-JP" altLang="en-US" b="1" dirty="0" smtClean="0">
                <a:solidFill>
                  <a:srgbClr val="2D287F"/>
                </a:solidFill>
                <a:latin typeface="+mn-ea"/>
                <a:cs typeface="Yu Gothic Medium" charset="-128"/>
              </a:rPr>
              <a:t>の</a:t>
            </a:r>
            <a:r>
              <a:rPr lang="en-US" altLang="ja-JP" b="1" dirty="0" smtClean="0">
                <a:solidFill>
                  <a:srgbClr val="2D287F"/>
                </a:solidFill>
                <a:latin typeface="+mn-ea"/>
                <a:cs typeface="Yu Gothic Medium" charset="-128"/>
              </a:rPr>
              <a:t/>
            </a:r>
            <a:br>
              <a:rPr lang="en-US" altLang="ja-JP" b="1" dirty="0" smtClean="0">
                <a:solidFill>
                  <a:srgbClr val="2D287F"/>
                </a:solidFill>
                <a:latin typeface="+mn-ea"/>
                <a:cs typeface="Yu Gothic Medium" charset="-128"/>
              </a:rPr>
            </a:br>
            <a:r>
              <a:rPr lang="ja-JP" altLang="en-US" b="1" dirty="0" smtClean="0">
                <a:solidFill>
                  <a:srgbClr val="2D287F"/>
                </a:solidFill>
                <a:latin typeface="+mn-ea"/>
                <a:cs typeface="Yu Gothic Medium" charset="-128"/>
              </a:rPr>
              <a:t>正規</a:t>
            </a:r>
            <a:r>
              <a:rPr lang="ja-JP" altLang="en-US" b="1" dirty="0">
                <a:solidFill>
                  <a:srgbClr val="2D287F"/>
                </a:solidFill>
                <a:latin typeface="+mn-ea"/>
                <a:cs typeface="Yu Gothic Medium" charset="-128"/>
              </a:rPr>
              <a:t>の教員ポスト</a:t>
            </a:r>
            <a:r>
              <a:rPr lang="ja-JP" altLang="en-US" b="1" dirty="0" smtClean="0">
                <a:solidFill>
                  <a:srgbClr val="2D287F"/>
                </a:solidFill>
                <a:latin typeface="+mn-ea"/>
                <a:cs typeface="Yu Gothic Medium" charset="-128"/>
              </a:rPr>
              <a:t>で受入れ決定</a:t>
            </a:r>
            <a:endParaRPr lang="en-US" altLang="ja-JP" sz="1600" b="1" dirty="0" smtClean="0">
              <a:latin typeface="+mn-ea"/>
              <a:cs typeface="Yu Gothic Medium" charset="-128"/>
            </a:endParaRPr>
          </a:p>
          <a:p>
            <a:pPr marL="190800" indent="-190800">
              <a:lnSpc>
                <a:spcPts val="2200"/>
              </a:lnSpc>
              <a:spcAft>
                <a:spcPts val="400"/>
              </a:spcAft>
              <a:buClr>
                <a:srgbClr val="FDD000"/>
              </a:buClr>
              <a:buFont typeface="Wingdings" charset="2"/>
              <a:buChar char="n"/>
            </a:pPr>
            <a:r>
              <a:rPr lang="ja-JP" altLang="en-US" sz="1700" b="1" dirty="0" smtClean="0">
                <a:latin typeface="+mn-ea"/>
                <a:cs typeface="Yu Gothic Medium" charset="-128"/>
              </a:rPr>
              <a:t>大阪</a:t>
            </a:r>
            <a:r>
              <a:rPr lang="ja-JP" altLang="en-US" sz="1700" b="1" dirty="0">
                <a:latin typeface="+mn-ea"/>
                <a:cs typeface="Yu Gothic Medium" charset="-128"/>
              </a:rPr>
              <a:t>大学も</a:t>
            </a:r>
            <a:r>
              <a:rPr lang="ja-JP" altLang="en-US" sz="1700" b="1" dirty="0" smtClean="0">
                <a:latin typeface="+mn-ea"/>
                <a:cs typeface="Yu Gothic Medium" charset="-128"/>
              </a:rPr>
              <a:t>、女性</a:t>
            </a:r>
            <a:r>
              <a:rPr lang="ja-JP" altLang="en-US" sz="1700" b="1" dirty="0">
                <a:latin typeface="+mn-ea"/>
                <a:cs typeface="Yu Gothic Medium" charset="-128"/>
              </a:rPr>
              <a:t>研究者</a:t>
            </a:r>
            <a:r>
              <a:rPr lang="ja-JP" altLang="en-US" sz="1700" b="1" dirty="0" smtClean="0">
                <a:latin typeface="+mn-ea"/>
                <a:cs typeface="Yu Gothic Medium" charset="-128"/>
              </a:rPr>
              <a:t>のダイキン</a:t>
            </a:r>
            <a:r>
              <a:rPr lang="ja-JP" altLang="en-US" sz="1700" b="1" dirty="0">
                <a:latin typeface="+mn-ea"/>
                <a:cs typeface="Yu Gothic Medium" charset="-128"/>
              </a:rPr>
              <a:t>工業への派遣を検討</a:t>
            </a:r>
            <a:endParaRPr lang="en-US" altLang="ja-JP" sz="1700" b="1" dirty="0">
              <a:solidFill>
                <a:schemeClr val="accent6">
                  <a:lumMod val="75000"/>
                </a:schemeClr>
              </a:solidFill>
              <a:latin typeface="+mn-ea"/>
              <a:cs typeface="Yu Gothic Medium" charset="-128"/>
            </a:endParaRPr>
          </a:p>
        </p:txBody>
      </p:sp>
    </p:spTree>
    <p:extLst>
      <p:ext uri="{BB962C8B-B14F-4D97-AF65-F5344CB8AC3E}">
        <p14:creationId xmlns:p14="http://schemas.microsoft.com/office/powerpoint/2010/main" val="189136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台形 78"/>
          <p:cNvSpPr/>
          <p:nvPr/>
        </p:nvSpPr>
        <p:spPr>
          <a:xfrm rot="10800000">
            <a:off x="35496" y="1170487"/>
            <a:ext cx="9073004" cy="4192887"/>
          </a:xfrm>
          <a:prstGeom prst="trapezoid">
            <a:avLst>
              <a:gd name="adj" fmla="val 64275"/>
            </a:avLst>
          </a:prstGeom>
          <a:gradFill flip="none" rotWithShape="1">
            <a:gsLst>
              <a:gs pos="0">
                <a:srgbClr val="FFC000"/>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2840867" y="4261258"/>
            <a:ext cx="3498288"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上矢印 39"/>
          <p:cNvSpPr/>
          <p:nvPr/>
        </p:nvSpPr>
        <p:spPr>
          <a:xfrm>
            <a:off x="4218702" y="2011657"/>
            <a:ext cx="706596" cy="2588681"/>
          </a:xfrm>
          <a:prstGeom prst="upArrow">
            <a:avLst>
              <a:gd name="adj1" fmla="val 50000"/>
              <a:gd name="adj2" fmla="val 274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40F18C9F-1A60-4E49-A00F-30C05259EEFC}" type="slidenum">
              <a:rPr kumimoji="1" lang="ja-JP" altLang="en-US" smtClean="0"/>
              <a:pPr/>
              <a:t>8</a:t>
            </a:fld>
            <a:endParaRPr kumimoji="1" lang="ja-JP" altLang="en-US"/>
          </a:p>
        </p:txBody>
      </p:sp>
      <p:sp>
        <p:nvSpPr>
          <p:cNvPr id="4" name="タイトル 3"/>
          <p:cNvSpPr>
            <a:spLocks noGrp="1"/>
          </p:cNvSpPr>
          <p:nvPr>
            <p:ph type="title"/>
          </p:nvPr>
        </p:nvSpPr>
        <p:spPr>
          <a:xfrm>
            <a:off x="85933" y="79510"/>
            <a:ext cx="8972134" cy="453652"/>
          </a:xfrm>
        </p:spPr>
        <p:txBody>
          <a:bodyPr/>
          <a:lstStyle/>
          <a:p>
            <a:r>
              <a:rPr lang="ja-JP" altLang="en-US" dirty="0"/>
              <a:t>本プロジェクトが目指す</a:t>
            </a:r>
            <a:r>
              <a:rPr lang="ja-JP" altLang="en-US" dirty="0" smtClean="0"/>
              <a:t>もの</a:t>
            </a:r>
            <a:endParaRPr kumimoji="1" lang="ja-JP" altLang="en-US" dirty="0"/>
          </a:p>
        </p:txBody>
      </p:sp>
      <p:sp>
        <p:nvSpPr>
          <p:cNvPr id="8" name="正方形/長方形 7"/>
          <p:cNvSpPr/>
          <p:nvPr/>
        </p:nvSpPr>
        <p:spPr>
          <a:xfrm>
            <a:off x="247880" y="782811"/>
            <a:ext cx="8648241" cy="288000"/>
          </a:xfrm>
          <a:prstGeom prst="rect">
            <a:avLst/>
          </a:prstGeom>
        </p:spPr>
        <p:txBody>
          <a:bodyPr wrap="none" lIns="0" tIns="0" rIns="0" bIns="0">
            <a:prstTxWarp prst="textPlain">
              <a:avLst/>
            </a:prstTxWarp>
            <a:noAutofit/>
          </a:bodyPr>
          <a:lstStyle/>
          <a:p>
            <a:pPr marL="203200" indent="-201600">
              <a:buClr>
                <a:srgbClr val="FDD000"/>
              </a:buClr>
              <a:buFont typeface="Wingdings" charset="2"/>
              <a:buChar char="n"/>
            </a:pPr>
            <a:r>
              <a:rPr lang="ja-JP" altLang="en-US" sz="2000" b="1" dirty="0" smtClean="0">
                <a:latin typeface="+mn-ea"/>
                <a:cs typeface="Yu Gothic Medium" charset="-128"/>
              </a:rPr>
              <a:t>産官学連携に強い</a:t>
            </a:r>
            <a:r>
              <a:rPr lang="ja-JP" altLang="en-US" sz="2000" b="1" dirty="0" smtClean="0">
                <a:solidFill>
                  <a:schemeClr val="accent1"/>
                </a:solidFill>
                <a:latin typeface="+mn-ea"/>
                <a:cs typeface="Yu Gothic Medium" charset="-128"/>
              </a:rPr>
              <a:t>大阪大学</a:t>
            </a:r>
            <a:r>
              <a:rPr lang="ja-JP" altLang="en-US" sz="2000" b="1" dirty="0" smtClean="0">
                <a:latin typeface="+mn-ea"/>
                <a:cs typeface="Yu Gothic Medium" charset="-128"/>
              </a:rPr>
              <a:t>を核として</a:t>
            </a:r>
            <a:r>
              <a:rPr lang="ja-JP" altLang="en-US" sz="2000" b="1" dirty="0" smtClean="0">
                <a:solidFill>
                  <a:srgbClr val="C00000"/>
                </a:solidFill>
                <a:latin typeface="+mn-ea"/>
                <a:cs typeface="Yu Gothic Medium" charset="-128"/>
              </a:rPr>
              <a:t>女性研究者循環型育成</a:t>
            </a:r>
            <a:r>
              <a:rPr lang="ja-JP" altLang="en-US" sz="2000" b="1" dirty="0" smtClean="0">
                <a:latin typeface="+mn-ea"/>
                <a:cs typeface="Yu Gothic Medium" charset="-128"/>
              </a:rPr>
              <a:t>クラスターの形成と拡大</a:t>
            </a:r>
            <a:endParaRPr lang="en-US" altLang="ja-JP" sz="2000" b="1" dirty="0">
              <a:latin typeface="+mn-ea"/>
              <a:cs typeface="Yu Gothic Medium" charset="-128"/>
            </a:endParaRPr>
          </a:p>
        </p:txBody>
      </p:sp>
      <p:grpSp>
        <p:nvGrpSpPr>
          <p:cNvPr id="42" name="グループ化 41"/>
          <p:cNvGrpSpPr/>
          <p:nvPr/>
        </p:nvGrpSpPr>
        <p:grpSpPr>
          <a:xfrm>
            <a:off x="684000" y="1562704"/>
            <a:ext cx="7776000" cy="432000"/>
            <a:chOff x="826266" y="1606246"/>
            <a:chExt cx="7776000" cy="432000"/>
          </a:xfrm>
        </p:grpSpPr>
        <p:sp>
          <p:nvSpPr>
            <p:cNvPr id="41" name="テキスト ボックス 40"/>
            <p:cNvSpPr txBox="1"/>
            <p:nvPr/>
          </p:nvSpPr>
          <p:spPr>
            <a:xfrm>
              <a:off x="826266" y="1606246"/>
              <a:ext cx="7776000" cy="432000"/>
            </a:xfrm>
            <a:prstGeom prst="roundRect">
              <a:avLst>
                <a:gd name="adj" fmla="val 50000"/>
              </a:avLst>
            </a:prstGeom>
            <a:solidFill>
              <a:srgbClr val="DB5F5F"/>
            </a:solidFill>
            <a:ln w="38100">
              <a:solidFill>
                <a:schemeClr val="bg1"/>
              </a:solidFill>
            </a:ln>
          </p:spPr>
          <p:style>
            <a:lnRef idx="0">
              <a:schemeClr val="accent4"/>
            </a:lnRef>
            <a:fillRef idx="3">
              <a:schemeClr val="accent4"/>
            </a:fillRef>
            <a:effectRef idx="3">
              <a:schemeClr val="accent4"/>
            </a:effectRef>
            <a:fontRef idx="minor">
              <a:schemeClr val="lt1"/>
            </a:fontRef>
          </p:style>
          <p:txBody>
            <a:bodyPr wrap="square" lIns="0" tIns="108000" rIns="0" bIns="0" rtlCol="0" anchor="ctr" anchorCtr="0">
              <a:noAutofit/>
            </a:bodyPr>
            <a:lstStyle/>
            <a:p>
              <a:pPr algn="ctr"/>
              <a:r>
                <a:rPr lang="ja-JP" altLang="en-US" sz="24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女性研究者循環型育成クラスター</a:t>
              </a:r>
              <a:endParaRPr lang="zh-TW"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7114532" y="1715794"/>
              <a:ext cx="1268696" cy="251795"/>
            </a:xfrm>
            <a:prstGeom prst="rect">
              <a:avLst/>
            </a:prstGeom>
            <a:solidFill>
              <a:srgbClr val="FFD54F"/>
            </a:solidFill>
          </p:spPr>
          <p:txBody>
            <a:bodyPr wrap="square" lIns="0" tIns="36000" rIns="0" bIns="0" rtlCol="0" anchor="ctr" anchorCtr="0">
              <a:spAutoFit/>
            </a:bodyPr>
            <a:lstStyle/>
            <a:p>
              <a:pPr lvl="0" algn="ctr" defTabSz="685800">
                <a:defRPr/>
              </a:pPr>
              <a:r>
                <a:rPr lang="ja-JP" altLang="en-US" sz="1400" b="1" kern="100" dirty="0" smtClean="0">
                  <a:solidFill>
                    <a:prstClr val="black"/>
                  </a:solidFill>
                  <a:cs typeface="Times New Roman" panose="02020603050405020304" pitchFamily="18" charset="0"/>
                </a:rPr>
                <a:t>平成</a:t>
              </a:r>
              <a:r>
                <a:rPr lang="en-US" altLang="ja-JP" sz="1400" b="1" kern="100" dirty="0" smtClean="0">
                  <a:solidFill>
                    <a:prstClr val="black"/>
                  </a:solidFill>
                  <a:cs typeface="Times New Roman" panose="02020603050405020304" pitchFamily="18" charset="0"/>
                </a:rPr>
                <a:t>31</a:t>
              </a:r>
              <a:r>
                <a:rPr lang="ja-JP" altLang="en-US" sz="1400" b="1" kern="100" dirty="0" smtClean="0">
                  <a:solidFill>
                    <a:prstClr val="black"/>
                  </a:solidFill>
                  <a:cs typeface="Times New Roman" panose="02020603050405020304" pitchFamily="18" charset="0"/>
                </a:rPr>
                <a:t>年度</a:t>
              </a:r>
              <a:endParaRPr lang="en-US" altLang="ja-JP" sz="1400" b="1" kern="100" dirty="0">
                <a:solidFill>
                  <a:prstClr val="black"/>
                </a:solidFill>
                <a:cs typeface="Times New Roman" panose="02020603050405020304" pitchFamily="18" charset="0"/>
              </a:endParaRPr>
            </a:p>
          </p:txBody>
        </p:sp>
      </p:grpSp>
      <p:grpSp>
        <p:nvGrpSpPr>
          <p:cNvPr id="7" name="グループ化 6"/>
          <p:cNvGrpSpPr/>
          <p:nvPr/>
        </p:nvGrpSpPr>
        <p:grpSpPr>
          <a:xfrm>
            <a:off x="823067" y="3027346"/>
            <a:ext cx="3012671" cy="551206"/>
            <a:chOff x="600862" y="3437263"/>
            <a:chExt cx="3012671" cy="551206"/>
          </a:xfrm>
        </p:grpSpPr>
        <p:sp>
          <p:nvSpPr>
            <p:cNvPr id="6" name="角丸四角形 5"/>
            <p:cNvSpPr/>
            <p:nvPr/>
          </p:nvSpPr>
          <p:spPr>
            <a:xfrm>
              <a:off x="600862" y="3437263"/>
              <a:ext cx="3012671" cy="55120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74"/>
            <p:cNvSpPr/>
            <p:nvPr/>
          </p:nvSpPr>
          <p:spPr>
            <a:xfrm>
              <a:off x="628650" y="3437263"/>
              <a:ext cx="2984883" cy="551206"/>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700" b="1" i="0" u="none" strike="noStrike" kern="1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理化学研究所生命システム</a:t>
              </a:r>
              <a:r>
                <a:rPr kumimoji="0" lang="en-US" altLang="ja-JP"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
              </a:r>
              <a:br>
                <a:rPr kumimoji="0" lang="en-US" altLang="ja-JP"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b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　研究センター</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grpSp>
      <p:grpSp>
        <p:nvGrpSpPr>
          <p:cNvPr id="35" name="グループ化 34"/>
          <p:cNvGrpSpPr/>
          <p:nvPr/>
        </p:nvGrpSpPr>
        <p:grpSpPr>
          <a:xfrm>
            <a:off x="823067" y="3639215"/>
            <a:ext cx="3012671" cy="551206"/>
            <a:chOff x="600862" y="4005064"/>
            <a:chExt cx="3012671" cy="551206"/>
          </a:xfrm>
        </p:grpSpPr>
        <p:sp>
          <p:nvSpPr>
            <p:cNvPr id="34" name="角丸四角形 33"/>
            <p:cNvSpPr/>
            <p:nvPr/>
          </p:nvSpPr>
          <p:spPr>
            <a:xfrm>
              <a:off x="600862" y="4005064"/>
              <a:ext cx="3012671" cy="55120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74"/>
            <p:cNvSpPr/>
            <p:nvPr/>
          </p:nvSpPr>
          <p:spPr>
            <a:xfrm>
              <a:off x="628651" y="4151442"/>
              <a:ext cx="2664000" cy="252000"/>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700" b="1" i="0" u="none" strike="noStrike" kern="100" cap="none" spc="0" normalizeH="0" baseline="0" noProof="0" dirty="0" smtClean="0">
                  <a:ln>
                    <a:noFill/>
                  </a:ln>
                  <a:solidFill>
                    <a:srgbClr val="000090"/>
                  </a:solidFill>
                  <a:effectLst/>
                  <a:uLnTx/>
                  <a:uFillTx/>
                  <a:latin typeface="メイリオ"/>
                  <a:ea typeface="メイリオ"/>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塩野義製薬</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grpSp>
      <p:sp>
        <p:nvSpPr>
          <p:cNvPr id="30" name="楕円 74"/>
          <p:cNvSpPr/>
          <p:nvPr/>
        </p:nvSpPr>
        <p:spPr>
          <a:xfrm>
            <a:off x="3835738" y="4186753"/>
            <a:ext cx="1472524" cy="252000"/>
          </a:xfrm>
          <a:prstGeom prst="roundRect">
            <a:avLst>
              <a:gd name="adj" fmla="val 50000"/>
            </a:avLst>
          </a:prstGeom>
          <a:solidFill>
            <a:schemeClr val="accent4">
              <a:lumMod val="20000"/>
              <a:lumOff val="80000"/>
            </a:schemeClr>
          </a:solidFill>
          <a:ln w="22225" cap="flat" cmpd="sng" algn="ctr">
            <a:noFill/>
            <a:prstDash val="solid"/>
          </a:ln>
          <a:effectLst/>
        </p:spPr>
        <p:txBody>
          <a:bodyPr wrap="square" lIns="0" tIns="36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大阪大学</a:t>
            </a:r>
            <a:endParaRPr kumimoji="0" lang="ja-JP" altLang="en-US" sz="16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31" name="楕円 74"/>
          <p:cNvSpPr/>
          <p:nvPr/>
        </p:nvSpPr>
        <p:spPr>
          <a:xfrm>
            <a:off x="3132000" y="4494751"/>
            <a:ext cx="2880000" cy="252000"/>
          </a:xfrm>
          <a:prstGeom prst="roundRect">
            <a:avLst>
              <a:gd name="adj" fmla="val 50000"/>
            </a:avLst>
          </a:prstGeom>
          <a:solidFill>
            <a:schemeClr val="accent2">
              <a:lumMod val="40000"/>
              <a:lumOff val="60000"/>
            </a:schemeClr>
          </a:solidFill>
          <a:ln w="22225" cap="flat" cmpd="sng" algn="ctr">
            <a:noFill/>
            <a:prstDash val="solid"/>
          </a:ln>
          <a:effectLst/>
        </p:spPr>
        <p:txBody>
          <a:bodyPr wrap="square" lIns="0" tIns="36000" rIns="0" bIns="0" rtlCol="0" anchor="ctr" anchorCtr="0">
            <a:noAutofit/>
          </a:bodyPr>
          <a:lstStyle/>
          <a:p>
            <a:pPr lvl="0" algn="ctr" defTabSz="685800">
              <a:defRPr/>
            </a:pPr>
            <a:r>
              <a:rPr kumimoji="0" lang="ja-JP" altLang="en-US" sz="1600" b="1" kern="100" dirty="0" smtClean="0">
                <a:cs typeface="Times New Roman" panose="02020603050405020304" pitchFamily="18" charset="0"/>
              </a:rPr>
              <a:t>医薬</a:t>
            </a:r>
            <a:r>
              <a:rPr kumimoji="0" lang="ja-JP" altLang="en-US" sz="1600" b="1" kern="100" dirty="0">
                <a:cs typeface="Times New Roman" panose="02020603050405020304" pitchFamily="18" charset="0"/>
              </a:rPr>
              <a:t>基盤・健康</a:t>
            </a:r>
            <a:r>
              <a:rPr kumimoji="0" lang="ja-JP" altLang="en-US" sz="1600" b="1" kern="100" dirty="0" smtClean="0">
                <a:cs typeface="Times New Roman" panose="02020603050405020304" pitchFamily="18" charset="0"/>
              </a:rPr>
              <a:t>・栄養</a:t>
            </a:r>
            <a:r>
              <a:rPr kumimoji="0" lang="ja-JP" altLang="en-US" sz="1600" b="1" kern="100" dirty="0">
                <a:cs typeface="Times New Roman" panose="02020603050405020304" pitchFamily="18" charset="0"/>
              </a:rPr>
              <a:t>研究所</a:t>
            </a:r>
          </a:p>
        </p:txBody>
      </p:sp>
      <p:sp>
        <p:nvSpPr>
          <p:cNvPr id="32" name="楕円 74"/>
          <p:cNvSpPr/>
          <p:nvPr/>
        </p:nvSpPr>
        <p:spPr>
          <a:xfrm>
            <a:off x="3531099" y="4802749"/>
            <a:ext cx="2081802" cy="252000"/>
          </a:xfrm>
          <a:prstGeom prst="roundRect">
            <a:avLst>
              <a:gd name="adj" fmla="val 50000"/>
            </a:avLst>
          </a:prstGeom>
          <a:solidFill>
            <a:schemeClr val="accent1">
              <a:lumMod val="20000"/>
              <a:lumOff val="80000"/>
            </a:schemeClr>
          </a:solidFill>
          <a:ln w="22225" cap="flat" cmpd="sng" algn="ctr">
            <a:noFill/>
            <a:prstDash val="solid"/>
          </a:ln>
          <a:effectLst/>
        </p:spPr>
        <p:txBody>
          <a:bodyPr wrap="square" lIns="0" tIns="36000" rIns="0" bIns="0" rtlCol="0" anchor="ctr" anchorCtr="0">
            <a:noAutofit/>
          </a:bodyPr>
          <a:lstStyle/>
          <a:p>
            <a:pPr lvl="0" algn="ctr" defTabSz="685800">
              <a:defRPr/>
            </a:pPr>
            <a:r>
              <a:rPr kumimoji="0" lang="ja-JP" altLang="en-US" sz="1600" b="1" kern="100" dirty="0" smtClean="0">
                <a:cs typeface="Times New Roman" panose="02020603050405020304" pitchFamily="18" charset="0"/>
              </a:rPr>
              <a:t>ダイキン工業</a:t>
            </a:r>
            <a:endParaRPr kumimoji="0" lang="ja-JP" altLang="en-US" sz="1600" b="1" kern="100" dirty="0">
              <a:cs typeface="Times New Roman" panose="02020603050405020304" pitchFamily="18" charset="0"/>
            </a:endParaRPr>
          </a:p>
        </p:txBody>
      </p:sp>
      <p:grpSp>
        <p:nvGrpSpPr>
          <p:cNvPr id="36" name="グループ化 35"/>
          <p:cNvGrpSpPr/>
          <p:nvPr/>
        </p:nvGrpSpPr>
        <p:grpSpPr>
          <a:xfrm>
            <a:off x="2070000" y="5120075"/>
            <a:ext cx="5004000" cy="436097"/>
            <a:chOff x="497389" y="2204864"/>
            <a:chExt cx="7389315" cy="436097"/>
          </a:xfrm>
        </p:grpSpPr>
        <p:sp>
          <p:nvSpPr>
            <p:cNvPr id="37" name="角丸四角形 36"/>
            <p:cNvSpPr/>
            <p:nvPr/>
          </p:nvSpPr>
          <p:spPr>
            <a:xfrm>
              <a:off x="497389" y="2204864"/>
              <a:ext cx="7389315" cy="436097"/>
            </a:xfrm>
            <a:prstGeom prst="roundRect">
              <a:avLst>
                <a:gd name="adj" fmla="val 50000"/>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1188473" y="2254652"/>
              <a:ext cx="6007147" cy="336520"/>
            </a:xfrm>
            <a:prstGeom prst="rect">
              <a:avLst/>
            </a:prstGeom>
          </p:spPr>
          <p:txBody>
            <a:bodyPr wrap="square" lIns="0" tIns="36000" rIns="0" bIns="0">
              <a:noAutofit/>
            </a:bodyPr>
            <a:lstStyle/>
            <a:p>
              <a:pPr algn="ctr">
                <a:spcAft>
                  <a:spcPts val="600"/>
                </a:spcAft>
              </a:pPr>
              <a:r>
                <a:rPr lang="ja-JP" altLang="en-US" sz="2400" b="1" dirty="0" smtClean="0">
                  <a:solidFill>
                    <a:srgbClr val="2D287F"/>
                  </a:solidFill>
                  <a:latin typeface="+mn-ea"/>
                  <a:cs typeface="Yu Gothic" charset="-128"/>
                </a:rPr>
                <a:t>大阪男女協働推進連携協議会</a:t>
              </a:r>
              <a:endParaRPr lang="en-US" altLang="ja-JP" sz="2400" b="1" dirty="0">
                <a:solidFill>
                  <a:srgbClr val="2D287F"/>
                </a:solidFill>
                <a:latin typeface="+mn-ea"/>
                <a:cs typeface="Yu Gothic" charset="-128"/>
              </a:endParaRPr>
            </a:p>
          </p:txBody>
        </p:sp>
      </p:grpSp>
      <p:sp>
        <p:nvSpPr>
          <p:cNvPr id="43" name="テキスト ボックス 42"/>
          <p:cNvSpPr txBox="1"/>
          <p:nvPr/>
        </p:nvSpPr>
        <p:spPr>
          <a:xfrm>
            <a:off x="1754600" y="4517982"/>
            <a:ext cx="1268696" cy="251795"/>
          </a:xfrm>
          <a:prstGeom prst="rect">
            <a:avLst/>
          </a:prstGeom>
          <a:solidFill>
            <a:srgbClr val="FFD54F"/>
          </a:solidFill>
        </p:spPr>
        <p:txBody>
          <a:bodyPr wrap="square" lIns="0" tIns="36000" rIns="0" bIns="0" rtlCol="0" anchor="ctr" anchorCtr="0">
            <a:spAutoFit/>
          </a:bodyPr>
          <a:lstStyle/>
          <a:p>
            <a:pPr lvl="0" algn="ctr" defTabSz="685800">
              <a:defRPr/>
            </a:pPr>
            <a:r>
              <a:rPr lang="ja-JP" altLang="en-US" sz="1400" b="1" kern="100" dirty="0" smtClean="0">
                <a:solidFill>
                  <a:prstClr val="black"/>
                </a:solidFill>
                <a:cs typeface="Times New Roman" panose="02020603050405020304" pitchFamily="18" charset="0"/>
              </a:rPr>
              <a:t>平成</a:t>
            </a:r>
            <a:r>
              <a:rPr lang="en-US" altLang="ja-JP" sz="1400" b="1" kern="100" dirty="0" smtClean="0">
                <a:solidFill>
                  <a:prstClr val="black"/>
                </a:solidFill>
                <a:cs typeface="Times New Roman" panose="02020603050405020304" pitchFamily="18" charset="0"/>
              </a:rPr>
              <a:t>28</a:t>
            </a:r>
            <a:r>
              <a:rPr lang="ja-JP" altLang="en-US" sz="1400" b="1" kern="100" dirty="0" smtClean="0">
                <a:solidFill>
                  <a:prstClr val="black"/>
                </a:solidFill>
                <a:cs typeface="Times New Roman" panose="02020603050405020304" pitchFamily="18" charset="0"/>
              </a:rPr>
              <a:t>年度</a:t>
            </a:r>
            <a:endParaRPr lang="en-US" altLang="ja-JP" sz="1400" b="1" kern="100" dirty="0">
              <a:solidFill>
                <a:prstClr val="black"/>
              </a:solidFill>
              <a:cs typeface="Times New Roman" panose="02020603050405020304" pitchFamily="18" charset="0"/>
            </a:endParaRPr>
          </a:p>
        </p:txBody>
      </p:sp>
      <p:sp>
        <p:nvSpPr>
          <p:cNvPr id="46" name="円/楕円 45"/>
          <p:cNvSpPr/>
          <p:nvPr/>
        </p:nvSpPr>
        <p:spPr>
          <a:xfrm>
            <a:off x="3835738" y="3333771"/>
            <a:ext cx="1472524" cy="610800"/>
          </a:xfrm>
          <a:prstGeom prst="ellipse">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3937652" y="3405552"/>
            <a:ext cx="1268696" cy="467239"/>
          </a:xfrm>
          <a:prstGeom prst="rect">
            <a:avLst/>
          </a:prstGeom>
          <a:noFill/>
          <a:ln>
            <a:noFill/>
          </a:ln>
        </p:spPr>
        <p:txBody>
          <a:bodyPr wrap="square" lIns="0" tIns="36000" rIns="0" bIns="0" rtlCol="0" anchor="ctr" anchorCtr="0">
            <a:spAutoFit/>
          </a:bodyPr>
          <a:lstStyle/>
          <a:p>
            <a:pPr lvl="0" algn="ctr" defTabSz="685800">
              <a:defRPr/>
            </a:pPr>
            <a:r>
              <a:rPr lang="ja-JP" altLang="en-US" sz="1400" b="1" kern="100" dirty="0" smtClean="0">
                <a:solidFill>
                  <a:prstClr val="black"/>
                </a:solidFill>
                <a:cs typeface="Times New Roman" panose="02020603050405020304" pitchFamily="18" charset="0"/>
              </a:rPr>
              <a:t>平成</a:t>
            </a:r>
            <a:r>
              <a:rPr lang="en-US" altLang="ja-JP" sz="1400" b="1" kern="100" dirty="0" smtClean="0">
                <a:solidFill>
                  <a:prstClr val="black"/>
                </a:solidFill>
                <a:cs typeface="Times New Roman" panose="02020603050405020304" pitchFamily="18" charset="0"/>
              </a:rPr>
              <a:t>29</a:t>
            </a:r>
            <a:r>
              <a:rPr lang="ja-JP" altLang="en-US" sz="1400" b="1" kern="100" dirty="0" smtClean="0">
                <a:solidFill>
                  <a:prstClr val="black"/>
                </a:solidFill>
                <a:cs typeface="Times New Roman" panose="02020603050405020304" pitchFamily="18" charset="0"/>
              </a:rPr>
              <a:t>年度</a:t>
            </a:r>
            <a:endParaRPr lang="en-US" altLang="ja-JP" sz="1400" b="1" kern="100" dirty="0" smtClean="0">
              <a:solidFill>
                <a:prstClr val="black"/>
              </a:solidFill>
              <a:cs typeface="Times New Roman" panose="02020603050405020304" pitchFamily="18" charset="0"/>
            </a:endParaRPr>
          </a:p>
          <a:p>
            <a:pPr lvl="0" algn="ctr" defTabSz="685800">
              <a:defRPr/>
            </a:pPr>
            <a:r>
              <a:rPr lang="ja-JP" altLang="en-US" sz="1400" b="1" kern="100" dirty="0" smtClean="0">
                <a:solidFill>
                  <a:prstClr val="black"/>
                </a:solidFill>
                <a:cs typeface="Times New Roman" panose="02020603050405020304" pitchFamily="18" charset="0"/>
              </a:rPr>
              <a:t>参画予定</a:t>
            </a:r>
            <a:endParaRPr lang="en-US" altLang="ja-JP" sz="1400" b="1" kern="100" dirty="0">
              <a:solidFill>
                <a:prstClr val="black"/>
              </a:solidFill>
              <a:cs typeface="Times New Roman" panose="02020603050405020304" pitchFamily="18" charset="0"/>
            </a:endParaRPr>
          </a:p>
        </p:txBody>
      </p:sp>
      <p:sp>
        <p:nvSpPr>
          <p:cNvPr id="47" name="円/楕円 46"/>
          <p:cNvSpPr/>
          <p:nvPr/>
        </p:nvSpPr>
        <p:spPr>
          <a:xfrm>
            <a:off x="3835738" y="2289138"/>
            <a:ext cx="1472524" cy="610800"/>
          </a:xfrm>
          <a:prstGeom prst="ellipse">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p:cNvGrpSpPr/>
          <p:nvPr/>
        </p:nvGrpSpPr>
        <p:grpSpPr>
          <a:xfrm>
            <a:off x="415600" y="2220130"/>
            <a:ext cx="3308798" cy="603157"/>
            <a:chOff x="526940" y="2495896"/>
            <a:chExt cx="3308798" cy="603157"/>
          </a:xfrm>
        </p:grpSpPr>
        <p:sp>
          <p:nvSpPr>
            <p:cNvPr id="5" name="角丸四角形 4"/>
            <p:cNvSpPr/>
            <p:nvPr/>
          </p:nvSpPr>
          <p:spPr>
            <a:xfrm>
              <a:off x="526940" y="2495896"/>
              <a:ext cx="1224000" cy="360000"/>
            </a:xfrm>
            <a:prstGeom prst="roundRect">
              <a:avLst>
                <a:gd name="adj" fmla="val 50000"/>
              </a:avLst>
            </a:prstGeom>
            <a:solidFill>
              <a:srgbClr val="00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75645" y="2559179"/>
              <a:ext cx="1116000" cy="234000"/>
            </a:xfrm>
            <a:prstGeom prst="rect">
              <a:avLst/>
            </a:prstGeom>
            <a:noFill/>
            <a:ln w="12700">
              <a:noFill/>
              <a:prstDash val="solid"/>
            </a:ln>
          </p:spPr>
          <p:txBody>
            <a:bodyPr wrap="none" lIns="0" tIns="0" rIns="0" bIns="0" rtlCol="0" anchor="t" anchorCtr="0">
              <a:noAutofit/>
            </a:bodyPr>
            <a:lstStyle/>
            <a:p>
              <a:pPr algn="ctr" defTabSz="685800">
                <a:defRPr/>
              </a:pPr>
              <a:r>
                <a:rPr lang="ja-JP" altLang="en-US" sz="2000" b="1" kern="100" dirty="0" smtClean="0">
                  <a:solidFill>
                    <a:schemeClr val="bg1"/>
                  </a:solidFill>
                  <a:latin typeface="+mn-ea"/>
                  <a:cs typeface="Times New Roman" panose="02020603050405020304" pitchFamily="18" charset="0"/>
                </a:rPr>
                <a:t>医歯薬系</a:t>
              </a:r>
              <a:endParaRPr lang="ja-JP" altLang="en-US" sz="2000" b="1" kern="100" dirty="0">
                <a:solidFill>
                  <a:schemeClr val="bg1"/>
                </a:solidFill>
                <a:latin typeface="+mn-ea"/>
                <a:cs typeface="Times New Roman" panose="02020603050405020304" pitchFamily="18" charset="0"/>
              </a:endParaRPr>
            </a:p>
          </p:txBody>
        </p:sp>
        <p:sp>
          <p:nvSpPr>
            <p:cNvPr id="25" name="正方形/長方形 24"/>
            <p:cNvSpPr/>
            <p:nvPr/>
          </p:nvSpPr>
          <p:spPr>
            <a:xfrm>
              <a:off x="1776114" y="2579196"/>
              <a:ext cx="1620000" cy="216000"/>
            </a:xfrm>
            <a:prstGeom prst="rect">
              <a:avLst/>
            </a:prstGeom>
            <a:noFill/>
            <a:ln w="12700">
              <a:noFill/>
              <a:prstDash val="solid"/>
            </a:ln>
          </p:spPr>
          <p:txBody>
            <a:bodyPr wrap="none" lIns="0" tIns="0" rIns="0" bIns="0" rtlCol="0" anchor="t" anchorCtr="0">
              <a:noAutofit/>
            </a:bodyPr>
            <a:lstStyle/>
            <a:p>
              <a:pPr defTabSz="685800">
                <a:defRPr/>
              </a:pPr>
              <a:r>
                <a:rPr lang="ja-JP" altLang="en-US" sz="1600" b="1" kern="100" dirty="0">
                  <a:latin typeface="+mn-ea"/>
                  <a:cs typeface="Times New Roman" panose="02020603050405020304" pitchFamily="18" charset="0"/>
                </a:rPr>
                <a:t>の共同研究講座</a:t>
              </a:r>
              <a:r>
                <a:rPr lang="ja-JP" altLang="en-US" sz="1600" b="1" kern="100" dirty="0" smtClean="0">
                  <a:latin typeface="+mn-ea"/>
                  <a:cs typeface="Times New Roman" panose="02020603050405020304" pitchFamily="18" charset="0"/>
                </a:rPr>
                <a:t>や</a:t>
              </a:r>
              <a:endParaRPr lang="en-US" altLang="ja-JP" sz="1600" b="1" kern="100" dirty="0">
                <a:latin typeface="+mn-ea"/>
                <a:cs typeface="Times New Roman" panose="02020603050405020304" pitchFamily="18" charset="0"/>
              </a:endParaRPr>
            </a:p>
          </p:txBody>
        </p:sp>
        <p:sp>
          <p:nvSpPr>
            <p:cNvPr id="26" name="正方形/長方形 25"/>
            <p:cNvSpPr/>
            <p:nvPr/>
          </p:nvSpPr>
          <p:spPr>
            <a:xfrm>
              <a:off x="631738" y="2883053"/>
              <a:ext cx="3204000" cy="216000"/>
            </a:xfrm>
            <a:prstGeom prst="rect">
              <a:avLst/>
            </a:prstGeom>
            <a:noFill/>
            <a:ln w="12700">
              <a:noFill/>
              <a:prstDash val="solid"/>
            </a:ln>
          </p:spPr>
          <p:txBody>
            <a:bodyPr wrap="none" lIns="0" tIns="0" rIns="0" bIns="0" rtlCol="0" anchor="t" anchorCtr="0">
              <a:noAutofit/>
            </a:bodyPr>
            <a:lstStyle/>
            <a:p>
              <a:pPr defTabSz="685800">
                <a:defRPr/>
              </a:pPr>
              <a:r>
                <a:rPr lang="ja-JP" altLang="en-US" sz="1600" b="1" kern="100" dirty="0" smtClean="0">
                  <a:latin typeface="+mn-ea"/>
                  <a:cs typeface="Times New Roman" panose="02020603050405020304" pitchFamily="18" charset="0"/>
                </a:rPr>
                <a:t>協働</a:t>
              </a:r>
              <a:r>
                <a:rPr lang="ja-JP" altLang="en-US" sz="1600" b="1" kern="100" dirty="0">
                  <a:latin typeface="+mn-ea"/>
                  <a:cs typeface="Times New Roman" panose="02020603050405020304" pitchFamily="18" charset="0"/>
                </a:rPr>
                <a:t>研究所</a:t>
              </a:r>
              <a:r>
                <a:rPr lang="ja-JP" altLang="en-US" sz="1600" b="1" kern="100" dirty="0" smtClean="0">
                  <a:latin typeface="+mn-ea"/>
                  <a:cs typeface="Times New Roman" panose="02020603050405020304" pitchFamily="18" charset="0"/>
                </a:rPr>
                <a:t>の企業を中心</a:t>
              </a:r>
              <a:r>
                <a:rPr lang="ja-JP" altLang="en-US" sz="1600" b="1" kern="100" dirty="0">
                  <a:latin typeface="+mn-ea"/>
                  <a:cs typeface="Times New Roman" panose="02020603050405020304" pitchFamily="18" charset="0"/>
                </a:rPr>
                <a:t>と</a:t>
              </a:r>
              <a:r>
                <a:rPr lang="ja-JP" altLang="en-US" sz="1600" b="1" kern="100" dirty="0" smtClean="0">
                  <a:latin typeface="+mn-ea"/>
                  <a:cs typeface="Times New Roman" panose="02020603050405020304" pitchFamily="18" charset="0"/>
                </a:rPr>
                <a:t>して拡大</a:t>
              </a:r>
              <a:endParaRPr lang="ja-JP" altLang="en-US" sz="1600" b="1" kern="100" dirty="0">
                <a:latin typeface="+mn-ea"/>
                <a:cs typeface="Times New Roman" panose="02020603050405020304" pitchFamily="18" charset="0"/>
              </a:endParaRPr>
            </a:p>
          </p:txBody>
        </p:sp>
      </p:grpSp>
      <p:sp>
        <p:nvSpPr>
          <p:cNvPr id="45" name="テキスト ボックス 44"/>
          <p:cNvSpPr txBox="1"/>
          <p:nvPr/>
        </p:nvSpPr>
        <p:spPr>
          <a:xfrm>
            <a:off x="3937652" y="2336740"/>
            <a:ext cx="1268696" cy="467239"/>
          </a:xfrm>
          <a:prstGeom prst="rect">
            <a:avLst/>
          </a:prstGeom>
          <a:noFill/>
        </p:spPr>
        <p:txBody>
          <a:bodyPr wrap="square" lIns="0" tIns="36000" rIns="0" bIns="0" rtlCol="0" anchor="ctr" anchorCtr="0">
            <a:spAutoFit/>
          </a:bodyPr>
          <a:lstStyle/>
          <a:p>
            <a:pPr lvl="0" algn="ctr" defTabSz="685800">
              <a:defRPr/>
            </a:pPr>
            <a:r>
              <a:rPr lang="ja-JP" altLang="en-US" sz="1400" b="1" kern="100" dirty="0" smtClean="0">
                <a:solidFill>
                  <a:prstClr val="black"/>
                </a:solidFill>
                <a:cs typeface="Times New Roman" panose="02020603050405020304" pitchFamily="18" charset="0"/>
              </a:rPr>
              <a:t>平成</a:t>
            </a:r>
            <a:r>
              <a:rPr lang="en-US" altLang="ja-JP" sz="1400" b="1" kern="100" dirty="0" smtClean="0">
                <a:solidFill>
                  <a:prstClr val="black"/>
                </a:solidFill>
                <a:cs typeface="Times New Roman" panose="02020603050405020304" pitchFamily="18" charset="0"/>
              </a:rPr>
              <a:t>30</a:t>
            </a:r>
            <a:r>
              <a:rPr lang="ja-JP" altLang="en-US" sz="1400" b="1" kern="100" dirty="0" smtClean="0">
                <a:solidFill>
                  <a:prstClr val="black"/>
                </a:solidFill>
                <a:cs typeface="Times New Roman" panose="02020603050405020304" pitchFamily="18" charset="0"/>
              </a:rPr>
              <a:t>年度</a:t>
            </a:r>
            <a:endParaRPr lang="en-US" altLang="ja-JP" sz="1400" b="1" kern="100" dirty="0" smtClean="0">
              <a:solidFill>
                <a:prstClr val="black"/>
              </a:solidFill>
              <a:cs typeface="Times New Roman" panose="02020603050405020304" pitchFamily="18" charset="0"/>
            </a:endParaRPr>
          </a:p>
          <a:p>
            <a:pPr lvl="0" algn="ctr" defTabSz="685800">
              <a:defRPr/>
            </a:pPr>
            <a:r>
              <a:rPr lang="ja-JP" altLang="en-US" sz="1400" b="1" kern="100" dirty="0">
                <a:solidFill>
                  <a:prstClr val="black"/>
                </a:solidFill>
                <a:cs typeface="Times New Roman" panose="02020603050405020304" pitchFamily="18" charset="0"/>
              </a:rPr>
              <a:t>以降</a:t>
            </a:r>
            <a:r>
              <a:rPr lang="ja-JP" altLang="en-US" sz="1400" b="1" kern="100" dirty="0" smtClean="0">
                <a:solidFill>
                  <a:prstClr val="black"/>
                </a:solidFill>
                <a:cs typeface="Times New Roman" panose="02020603050405020304" pitchFamily="18" charset="0"/>
              </a:rPr>
              <a:t>の拡大</a:t>
            </a:r>
            <a:endParaRPr lang="en-US" altLang="ja-JP" sz="1400" b="1" kern="100" dirty="0">
              <a:solidFill>
                <a:prstClr val="black"/>
              </a:solidFill>
              <a:cs typeface="Times New Roman" panose="02020603050405020304" pitchFamily="18" charset="0"/>
            </a:endParaRPr>
          </a:p>
        </p:txBody>
      </p:sp>
      <p:grpSp>
        <p:nvGrpSpPr>
          <p:cNvPr id="59" name="グループ化 58"/>
          <p:cNvGrpSpPr/>
          <p:nvPr/>
        </p:nvGrpSpPr>
        <p:grpSpPr>
          <a:xfrm>
            <a:off x="1605043" y="1170487"/>
            <a:ext cx="3899298" cy="360000"/>
            <a:chOff x="2070000" y="1132387"/>
            <a:chExt cx="3899298" cy="360000"/>
          </a:xfrm>
        </p:grpSpPr>
        <p:grpSp>
          <p:nvGrpSpPr>
            <p:cNvPr id="48" name="グループ化 47"/>
            <p:cNvGrpSpPr/>
            <p:nvPr/>
          </p:nvGrpSpPr>
          <p:grpSpPr>
            <a:xfrm>
              <a:off x="2070000" y="1132387"/>
              <a:ext cx="1044000" cy="360000"/>
              <a:chOff x="2172891" y="5346737"/>
              <a:chExt cx="1044000" cy="360000"/>
            </a:xfrm>
          </p:grpSpPr>
          <p:sp>
            <p:nvSpPr>
              <p:cNvPr id="49" name="テキスト ボックス 48"/>
              <p:cNvSpPr txBox="1"/>
              <p:nvPr/>
            </p:nvSpPr>
            <p:spPr>
              <a:xfrm>
                <a:off x="2172891" y="5346737"/>
                <a:ext cx="1044000" cy="360000"/>
              </a:xfrm>
              <a:prstGeom prst="ellipse">
                <a:avLst/>
              </a:prstGeom>
              <a:solidFill>
                <a:srgbClr val="C00000"/>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50" name="テキスト ボックス 49"/>
              <p:cNvSpPr txBox="1"/>
              <p:nvPr/>
            </p:nvSpPr>
            <p:spPr>
              <a:xfrm>
                <a:off x="2424891" y="5434723"/>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北摂</a:t>
                </a:r>
                <a:endParaRPr kumimoji="1" lang="ja-JP" altLang="en-US" b="1" dirty="0">
                  <a:solidFill>
                    <a:schemeClr val="bg1"/>
                  </a:solidFill>
                  <a:latin typeface="+mn-ea"/>
                </a:endParaRPr>
              </a:p>
            </p:txBody>
          </p:sp>
        </p:grpSp>
        <p:grpSp>
          <p:nvGrpSpPr>
            <p:cNvPr id="51" name="グループ化 50"/>
            <p:cNvGrpSpPr/>
            <p:nvPr/>
          </p:nvGrpSpPr>
          <p:grpSpPr>
            <a:xfrm>
              <a:off x="3497649" y="1132387"/>
              <a:ext cx="1044000" cy="360000"/>
              <a:chOff x="2172891" y="5346737"/>
              <a:chExt cx="1044000" cy="360000"/>
            </a:xfrm>
          </p:grpSpPr>
          <p:sp>
            <p:nvSpPr>
              <p:cNvPr id="52" name="テキスト ボックス 51"/>
              <p:cNvSpPr txBox="1"/>
              <p:nvPr/>
            </p:nvSpPr>
            <p:spPr>
              <a:xfrm>
                <a:off x="2172891" y="5346737"/>
                <a:ext cx="1044000" cy="360000"/>
              </a:xfrm>
              <a:prstGeom prst="ellipse">
                <a:avLst/>
              </a:prstGeom>
              <a:solidFill>
                <a:srgbClr val="032CE7"/>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53" name="テキスト ボックス 52"/>
              <p:cNvSpPr txBox="1"/>
              <p:nvPr/>
            </p:nvSpPr>
            <p:spPr>
              <a:xfrm>
                <a:off x="2424891" y="5434723"/>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大阪</a:t>
                </a:r>
                <a:endParaRPr kumimoji="1" lang="ja-JP" altLang="en-US" b="1" dirty="0">
                  <a:solidFill>
                    <a:schemeClr val="bg1"/>
                  </a:solidFill>
                  <a:latin typeface="+mn-ea"/>
                </a:endParaRPr>
              </a:p>
            </p:txBody>
          </p:sp>
        </p:grpSp>
        <p:grpSp>
          <p:nvGrpSpPr>
            <p:cNvPr id="54" name="グループ化 53"/>
            <p:cNvGrpSpPr/>
            <p:nvPr/>
          </p:nvGrpSpPr>
          <p:grpSpPr>
            <a:xfrm>
              <a:off x="4925298" y="1132387"/>
              <a:ext cx="1044000" cy="360000"/>
              <a:chOff x="2172891" y="5346737"/>
              <a:chExt cx="1044000" cy="360000"/>
            </a:xfrm>
          </p:grpSpPr>
          <p:sp>
            <p:nvSpPr>
              <p:cNvPr id="55" name="テキスト ボックス 54"/>
              <p:cNvSpPr txBox="1"/>
              <p:nvPr/>
            </p:nvSpPr>
            <p:spPr>
              <a:xfrm>
                <a:off x="2172891" y="5346737"/>
                <a:ext cx="1044000" cy="360000"/>
              </a:xfrm>
              <a:prstGeom prst="ellipse">
                <a:avLst/>
              </a:prstGeom>
              <a:solidFill>
                <a:srgbClr val="7030A0"/>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56" name="テキスト ボックス 55"/>
              <p:cNvSpPr txBox="1"/>
              <p:nvPr/>
            </p:nvSpPr>
            <p:spPr>
              <a:xfrm>
                <a:off x="2424891" y="5434723"/>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関西</a:t>
                </a:r>
                <a:endParaRPr kumimoji="1" lang="ja-JP" altLang="en-US" b="1" dirty="0">
                  <a:solidFill>
                    <a:schemeClr val="bg1"/>
                  </a:solidFill>
                  <a:latin typeface="+mn-ea"/>
                </a:endParaRPr>
              </a:p>
            </p:txBody>
          </p:sp>
        </p:grpSp>
        <p:sp>
          <p:nvSpPr>
            <p:cNvPr id="57" name="右矢印 56"/>
            <p:cNvSpPr/>
            <p:nvPr/>
          </p:nvSpPr>
          <p:spPr>
            <a:xfrm>
              <a:off x="3152423" y="1217385"/>
              <a:ext cx="306802" cy="19000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右矢印 57"/>
            <p:cNvSpPr/>
            <p:nvPr/>
          </p:nvSpPr>
          <p:spPr>
            <a:xfrm>
              <a:off x="4580073" y="1217385"/>
              <a:ext cx="306802" cy="19000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テキスト ボックス 59"/>
          <p:cNvSpPr txBox="1"/>
          <p:nvPr/>
        </p:nvSpPr>
        <p:spPr>
          <a:xfrm>
            <a:off x="5553054" y="1242487"/>
            <a:ext cx="3343067" cy="216000"/>
          </a:xfrm>
          <a:prstGeom prst="rect">
            <a:avLst/>
          </a:prstGeom>
          <a:noFill/>
        </p:spPr>
        <p:txBody>
          <a:bodyPr wrap="square" lIns="0" tIns="0" rIns="0" bIns="0" rtlCol="0">
            <a:spAutoFit/>
          </a:bodyPr>
          <a:lstStyle/>
          <a:p>
            <a:r>
              <a:rPr lang="ja-JP" altLang="en-US" b="1" kern="100" dirty="0" smtClean="0">
                <a:latin typeface="+mn-ea"/>
                <a:cs typeface="Times New Roman" panose="02020603050405020304" pitchFamily="18" charset="0"/>
              </a:rPr>
              <a:t>広範囲かつ広領域</a:t>
            </a:r>
            <a:endParaRPr lang="en-US" altLang="ja-JP" b="1" kern="100" dirty="0">
              <a:latin typeface="+mn-ea"/>
              <a:cs typeface="Times New Roman" panose="02020603050405020304" pitchFamily="18" charset="0"/>
            </a:endParaRPr>
          </a:p>
        </p:txBody>
      </p:sp>
      <p:grpSp>
        <p:nvGrpSpPr>
          <p:cNvPr id="61" name="グループ化 60"/>
          <p:cNvGrpSpPr/>
          <p:nvPr/>
        </p:nvGrpSpPr>
        <p:grpSpPr>
          <a:xfrm>
            <a:off x="5508103" y="2220130"/>
            <a:ext cx="3308798" cy="603157"/>
            <a:chOff x="526940" y="2495896"/>
            <a:chExt cx="3308798" cy="603157"/>
          </a:xfrm>
        </p:grpSpPr>
        <p:sp>
          <p:nvSpPr>
            <p:cNvPr id="62" name="角丸四角形 61"/>
            <p:cNvSpPr/>
            <p:nvPr/>
          </p:nvSpPr>
          <p:spPr>
            <a:xfrm>
              <a:off x="526940" y="2495896"/>
              <a:ext cx="1224000" cy="360000"/>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575645" y="2559179"/>
              <a:ext cx="1116000" cy="234000"/>
            </a:xfrm>
            <a:prstGeom prst="rect">
              <a:avLst/>
            </a:prstGeom>
            <a:noFill/>
            <a:ln w="12700">
              <a:noFill/>
              <a:prstDash val="solid"/>
            </a:ln>
          </p:spPr>
          <p:txBody>
            <a:bodyPr wrap="none" lIns="0" tIns="0" rIns="0" bIns="0" rtlCol="0" anchor="t" anchorCtr="0">
              <a:noAutofit/>
            </a:bodyPr>
            <a:lstStyle/>
            <a:p>
              <a:pPr algn="ctr" defTabSz="685800">
                <a:defRPr/>
              </a:pPr>
              <a:r>
                <a:rPr lang="ja-JP" altLang="en-US" sz="2000" b="1" kern="100" dirty="0" smtClean="0">
                  <a:solidFill>
                    <a:schemeClr val="bg1"/>
                  </a:solidFill>
                  <a:latin typeface="+mn-ea"/>
                  <a:cs typeface="Times New Roman" panose="02020603050405020304" pitchFamily="18" charset="0"/>
                </a:rPr>
                <a:t>理工系</a:t>
              </a:r>
              <a:endParaRPr lang="ja-JP" altLang="en-US" sz="2000" b="1" kern="100" dirty="0">
                <a:solidFill>
                  <a:schemeClr val="bg1"/>
                </a:solidFill>
                <a:latin typeface="+mn-ea"/>
                <a:cs typeface="Times New Roman" panose="02020603050405020304" pitchFamily="18" charset="0"/>
              </a:endParaRPr>
            </a:p>
          </p:txBody>
        </p:sp>
        <p:sp>
          <p:nvSpPr>
            <p:cNvPr id="64" name="正方形/長方形 63"/>
            <p:cNvSpPr/>
            <p:nvPr/>
          </p:nvSpPr>
          <p:spPr>
            <a:xfrm>
              <a:off x="1776114" y="2579196"/>
              <a:ext cx="1620000" cy="216000"/>
            </a:xfrm>
            <a:prstGeom prst="rect">
              <a:avLst/>
            </a:prstGeom>
            <a:noFill/>
            <a:ln w="12700">
              <a:noFill/>
              <a:prstDash val="solid"/>
            </a:ln>
          </p:spPr>
          <p:txBody>
            <a:bodyPr wrap="none" lIns="0" tIns="0" rIns="0" bIns="0" rtlCol="0" anchor="t" anchorCtr="0">
              <a:noAutofit/>
            </a:bodyPr>
            <a:lstStyle/>
            <a:p>
              <a:pPr defTabSz="685800">
                <a:defRPr/>
              </a:pPr>
              <a:r>
                <a:rPr lang="ja-JP" altLang="en-US" sz="1600" b="1" kern="100" dirty="0">
                  <a:latin typeface="+mn-ea"/>
                  <a:cs typeface="Times New Roman" panose="02020603050405020304" pitchFamily="18" charset="0"/>
                </a:rPr>
                <a:t>の共同研究講座</a:t>
              </a:r>
              <a:r>
                <a:rPr lang="ja-JP" altLang="en-US" sz="1600" b="1" kern="100" dirty="0" smtClean="0">
                  <a:latin typeface="+mn-ea"/>
                  <a:cs typeface="Times New Roman" panose="02020603050405020304" pitchFamily="18" charset="0"/>
                </a:rPr>
                <a:t>や</a:t>
              </a:r>
              <a:endParaRPr lang="en-US" altLang="ja-JP" sz="1600" b="1" kern="100" dirty="0">
                <a:latin typeface="+mn-ea"/>
                <a:cs typeface="Times New Roman" panose="02020603050405020304" pitchFamily="18" charset="0"/>
              </a:endParaRPr>
            </a:p>
          </p:txBody>
        </p:sp>
        <p:sp>
          <p:nvSpPr>
            <p:cNvPr id="65" name="正方形/長方形 64"/>
            <p:cNvSpPr/>
            <p:nvPr/>
          </p:nvSpPr>
          <p:spPr>
            <a:xfrm>
              <a:off x="631738" y="2883053"/>
              <a:ext cx="3204000" cy="216000"/>
            </a:xfrm>
            <a:prstGeom prst="rect">
              <a:avLst/>
            </a:prstGeom>
            <a:noFill/>
            <a:ln w="12700">
              <a:noFill/>
              <a:prstDash val="solid"/>
            </a:ln>
          </p:spPr>
          <p:txBody>
            <a:bodyPr wrap="none" lIns="0" tIns="0" rIns="0" bIns="0" rtlCol="0" anchor="t" anchorCtr="0">
              <a:noAutofit/>
            </a:bodyPr>
            <a:lstStyle/>
            <a:p>
              <a:pPr defTabSz="685800">
                <a:defRPr/>
              </a:pPr>
              <a:r>
                <a:rPr lang="ja-JP" altLang="en-US" sz="1600" b="1" kern="100" dirty="0" smtClean="0">
                  <a:latin typeface="+mn-ea"/>
                  <a:cs typeface="Times New Roman" panose="02020603050405020304" pitchFamily="18" charset="0"/>
                </a:rPr>
                <a:t>協働</a:t>
              </a:r>
              <a:r>
                <a:rPr lang="ja-JP" altLang="en-US" sz="1600" b="1" kern="100" dirty="0">
                  <a:latin typeface="+mn-ea"/>
                  <a:cs typeface="Times New Roman" panose="02020603050405020304" pitchFamily="18" charset="0"/>
                </a:rPr>
                <a:t>研究所</a:t>
              </a:r>
              <a:r>
                <a:rPr lang="ja-JP" altLang="en-US" sz="1600" b="1" kern="100" dirty="0" smtClean="0">
                  <a:latin typeface="+mn-ea"/>
                  <a:cs typeface="Times New Roman" panose="02020603050405020304" pitchFamily="18" charset="0"/>
                </a:rPr>
                <a:t>の企業を中心</a:t>
              </a:r>
              <a:r>
                <a:rPr lang="ja-JP" altLang="en-US" sz="1600" b="1" kern="100" dirty="0">
                  <a:latin typeface="+mn-ea"/>
                  <a:cs typeface="Times New Roman" panose="02020603050405020304" pitchFamily="18" charset="0"/>
                </a:rPr>
                <a:t>と</a:t>
              </a:r>
              <a:r>
                <a:rPr lang="ja-JP" altLang="en-US" sz="1600" b="1" kern="100" dirty="0" smtClean="0">
                  <a:latin typeface="+mn-ea"/>
                  <a:cs typeface="Times New Roman" panose="02020603050405020304" pitchFamily="18" charset="0"/>
                </a:rPr>
                <a:t>して拡大</a:t>
              </a:r>
              <a:endParaRPr lang="ja-JP" altLang="en-US" sz="1600" b="1" kern="100" dirty="0">
                <a:latin typeface="+mn-ea"/>
                <a:cs typeface="Times New Roman" panose="02020603050405020304" pitchFamily="18" charset="0"/>
              </a:endParaRPr>
            </a:p>
          </p:txBody>
        </p:sp>
      </p:grpSp>
      <p:sp>
        <p:nvSpPr>
          <p:cNvPr id="68" name="楕円 74"/>
          <p:cNvSpPr/>
          <p:nvPr/>
        </p:nvSpPr>
        <p:spPr>
          <a:xfrm>
            <a:off x="5463884" y="3058168"/>
            <a:ext cx="2984883" cy="551206"/>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grpSp>
        <p:nvGrpSpPr>
          <p:cNvPr id="71" name="グループ化 70"/>
          <p:cNvGrpSpPr/>
          <p:nvPr/>
        </p:nvGrpSpPr>
        <p:grpSpPr>
          <a:xfrm>
            <a:off x="5436096" y="3027346"/>
            <a:ext cx="3212604" cy="551206"/>
            <a:chOff x="5436096" y="3333934"/>
            <a:chExt cx="3212604" cy="551206"/>
          </a:xfrm>
        </p:grpSpPr>
        <p:sp>
          <p:nvSpPr>
            <p:cNvPr id="67" name="角丸四角形 66"/>
            <p:cNvSpPr/>
            <p:nvPr/>
          </p:nvSpPr>
          <p:spPr>
            <a:xfrm>
              <a:off x="5436096" y="3333934"/>
              <a:ext cx="3212604" cy="55120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5527575" y="3367924"/>
              <a:ext cx="2857500" cy="483225"/>
            </a:xfrm>
            <a:prstGeom prst="rect">
              <a:avLst/>
            </a:prstGeom>
            <a:noFill/>
          </p:spPr>
          <p:txBody>
            <a:bodyPr wrap="none" lIns="0" tIns="0" rIns="0" bIns="0" rtlCol="0">
              <a:noAutofit/>
            </a:bodyPr>
            <a:lstStyle/>
            <a:p>
              <a:pPr lvl="0" defTabSz="685800">
                <a:defRPr/>
              </a:pPr>
              <a:r>
                <a:rPr kumimoji="0" lang="ja-JP" altLang="en-US" sz="1700" b="1" kern="100" dirty="0" smtClean="0">
                  <a:solidFill>
                    <a:srgbClr val="C00000"/>
                  </a:solidFill>
                  <a:cs typeface="Times New Roman" panose="02020603050405020304" pitchFamily="18" charset="0"/>
                </a:rPr>
                <a:t>●</a:t>
              </a:r>
              <a:r>
                <a:rPr kumimoji="0" lang="ja-JP" altLang="en-US" sz="1700" b="1" kern="100" dirty="0" smtClean="0">
                  <a:solidFill>
                    <a:prstClr val="black"/>
                  </a:solidFill>
                  <a:cs typeface="Times New Roman" panose="02020603050405020304" pitchFamily="18" charset="0"/>
                </a:rPr>
                <a:t>情報通信研究機構</a:t>
              </a:r>
              <a:endParaRPr kumimoji="0" lang="en-US" altLang="ja-JP" sz="1700" b="1" kern="100" dirty="0" smtClean="0">
                <a:solidFill>
                  <a:prstClr val="black"/>
                </a:solidFill>
                <a:cs typeface="Times New Roman" panose="02020603050405020304" pitchFamily="18" charset="0"/>
              </a:endParaRPr>
            </a:p>
            <a:p>
              <a:pPr lvl="0" defTabSz="685800">
                <a:defRPr/>
              </a:pPr>
              <a:r>
                <a:rPr kumimoji="0" lang="ja-JP" altLang="en-US" sz="1700" b="1" kern="100" dirty="0" smtClean="0">
                  <a:solidFill>
                    <a:prstClr val="black"/>
                  </a:solidFill>
                  <a:cs typeface="Times New Roman" panose="02020603050405020304" pitchFamily="18" charset="0"/>
                </a:rPr>
                <a:t>　脳情報通信融合研究センター</a:t>
              </a:r>
              <a:endParaRPr kumimoji="0" lang="ja-JP" altLang="en-US" sz="1700" b="1" kern="100" dirty="0">
                <a:solidFill>
                  <a:prstClr val="black"/>
                </a:solidFill>
                <a:cs typeface="Times New Roman" panose="02020603050405020304" pitchFamily="18" charset="0"/>
              </a:endParaRPr>
            </a:p>
          </p:txBody>
        </p:sp>
      </p:grpSp>
      <p:grpSp>
        <p:nvGrpSpPr>
          <p:cNvPr id="72" name="グループ化 71"/>
          <p:cNvGrpSpPr/>
          <p:nvPr/>
        </p:nvGrpSpPr>
        <p:grpSpPr>
          <a:xfrm>
            <a:off x="5436096" y="3639215"/>
            <a:ext cx="3338307" cy="612000"/>
            <a:chOff x="600862" y="4005064"/>
            <a:chExt cx="3338307" cy="612000"/>
          </a:xfrm>
        </p:grpSpPr>
        <p:sp>
          <p:nvSpPr>
            <p:cNvPr id="73" name="角丸四角形 72"/>
            <p:cNvSpPr/>
            <p:nvPr/>
          </p:nvSpPr>
          <p:spPr>
            <a:xfrm>
              <a:off x="600862" y="4005064"/>
              <a:ext cx="3212604" cy="612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4"/>
            <p:cNvSpPr/>
            <p:nvPr/>
          </p:nvSpPr>
          <p:spPr>
            <a:xfrm>
              <a:off x="669107" y="4044203"/>
              <a:ext cx="1610115" cy="252000"/>
            </a:xfrm>
            <a:prstGeom prst="rect">
              <a:avLst/>
            </a:prstGeom>
            <a:noFill/>
            <a:ln w="22225" cap="flat" cmpd="sng" algn="ctr">
              <a:noFill/>
              <a:prstDash val="solid"/>
            </a:ln>
            <a:effectLst/>
          </p:spPr>
          <p:txBody>
            <a:bodyPr wrap="square" lIns="36000" tIns="54000" rIns="0" bIns="0" rtlCol="0" anchor="ctr" anchorCtr="0">
              <a:noAutofit/>
            </a:bodyPr>
            <a:lstStyle/>
            <a:p>
              <a:pPr lvl="0" defTabSz="685800">
                <a:defRPr/>
              </a:pPr>
              <a:r>
                <a:rPr kumimoji="0" lang="ja-JP" altLang="en-US" sz="1700" b="1" kern="100" dirty="0">
                  <a:solidFill>
                    <a:srgbClr val="000090"/>
                  </a:solidFill>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パナソニック</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76" name="楕円 74"/>
            <p:cNvSpPr/>
            <p:nvPr/>
          </p:nvSpPr>
          <p:spPr>
            <a:xfrm>
              <a:off x="2329054" y="4044203"/>
              <a:ext cx="1610115" cy="252000"/>
            </a:xfrm>
            <a:prstGeom prst="rect">
              <a:avLst/>
            </a:prstGeom>
            <a:noFill/>
            <a:ln w="22225" cap="flat" cmpd="sng" algn="ctr">
              <a:noFill/>
              <a:prstDash val="solid"/>
            </a:ln>
            <a:effectLst/>
          </p:spPr>
          <p:txBody>
            <a:bodyPr wrap="square" lIns="36000" tIns="54000" rIns="0" bIns="0" rtlCol="0" anchor="ctr" anchorCtr="0">
              <a:noAutofit/>
            </a:bodyPr>
            <a:lstStyle/>
            <a:p>
              <a:pPr lvl="0" defTabSz="685800">
                <a:defRPr/>
              </a:pPr>
              <a:r>
                <a:rPr kumimoji="0" lang="ja-JP" altLang="en-US" sz="1700" b="1" kern="100" dirty="0">
                  <a:solidFill>
                    <a:srgbClr val="000090"/>
                  </a:solidFill>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新日鐵住金</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77" name="楕円 74"/>
            <p:cNvSpPr/>
            <p:nvPr/>
          </p:nvSpPr>
          <p:spPr>
            <a:xfrm>
              <a:off x="669107" y="4320321"/>
              <a:ext cx="1610115" cy="252000"/>
            </a:xfrm>
            <a:prstGeom prst="rect">
              <a:avLst/>
            </a:prstGeom>
            <a:noFill/>
            <a:ln w="22225" cap="flat" cmpd="sng" algn="ctr">
              <a:noFill/>
              <a:prstDash val="solid"/>
            </a:ln>
            <a:effectLst/>
          </p:spPr>
          <p:txBody>
            <a:bodyPr wrap="square" lIns="36000" tIns="54000" rIns="0" bIns="0" rtlCol="0" anchor="ctr" anchorCtr="0">
              <a:noAutofit/>
            </a:bodyPr>
            <a:lstStyle/>
            <a:p>
              <a:pPr lvl="0" defTabSz="685800">
                <a:defRPr/>
              </a:pPr>
              <a:r>
                <a:rPr kumimoji="0" lang="ja-JP" altLang="en-US" sz="1700" b="1" kern="100" dirty="0" smtClean="0">
                  <a:solidFill>
                    <a:srgbClr val="000090"/>
                  </a:solidFill>
                  <a:cs typeface="Times New Roman" panose="02020603050405020304" pitchFamily="18" charset="0"/>
                </a:rPr>
                <a:t>●</a:t>
              </a:r>
              <a:r>
                <a:rPr kumimoji="0" lang="en-US" altLang="ja-JP"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NTT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西日本</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78" name="楕円 74"/>
            <p:cNvSpPr/>
            <p:nvPr/>
          </p:nvSpPr>
          <p:spPr>
            <a:xfrm>
              <a:off x="2329054" y="4320321"/>
              <a:ext cx="1610115" cy="252000"/>
            </a:xfrm>
            <a:prstGeom prst="rect">
              <a:avLst/>
            </a:prstGeom>
            <a:noFill/>
            <a:ln w="22225" cap="flat" cmpd="sng" algn="ctr">
              <a:noFill/>
              <a:prstDash val="solid"/>
            </a:ln>
            <a:effectLst/>
          </p:spPr>
          <p:txBody>
            <a:bodyPr wrap="square" lIns="36000" tIns="54000" rIns="0" bIns="0" rtlCol="0" anchor="ctr" anchorCtr="0">
              <a:noAutofit/>
            </a:bodyPr>
            <a:lstStyle/>
            <a:p>
              <a:pPr lvl="0" defTabSz="685800">
                <a:defRPr/>
              </a:pPr>
              <a:r>
                <a:rPr kumimoji="0" lang="ja-JP" altLang="en-US" sz="1700" b="1" kern="100" dirty="0">
                  <a:solidFill>
                    <a:srgbClr val="000090"/>
                  </a:solidFill>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大阪ガス</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grpSp>
      <p:sp>
        <p:nvSpPr>
          <p:cNvPr id="80" name="正方形/長方形 79"/>
          <p:cNvSpPr/>
          <p:nvPr/>
        </p:nvSpPr>
        <p:spPr>
          <a:xfrm>
            <a:off x="526942" y="5675200"/>
            <a:ext cx="8136296" cy="564257"/>
          </a:xfrm>
          <a:prstGeom prst="rect">
            <a:avLst/>
          </a:prstGeom>
        </p:spPr>
        <p:txBody>
          <a:bodyPr wrap="square" lIns="0" tIns="0" rIns="0" bIns="0">
            <a:spAutoFit/>
          </a:bodyPr>
          <a:lstStyle/>
          <a:p>
            <a:pPr marL="203200" indent="-201600" algn="ctr">
              <a:lnSpc>
                <a:spcPts val="2200"/>
              </a:lnSpc>
              <a:buClr>
                <a:srgbClr val="FDD000"/>
              </a:buClr>
              <a:buFont typeface="Wingdings" charset="2"/>
              <a:buChar char="n"/>
            </a:pPr>
            <a:r>
              <a:rPr lang="ja-JP" altLang="en-US" sz="1700" b="1" dirty="0">
                <a:latin typeface="+mn-ea"/>
                <a:cs typeface="Yu Gothic Medium" charset="-128"/>
              </a:rPr>
              <a:t>大阪</a:t>
            </a:r>
            <a:r>
              <a:rPr lang="ja-JP" altLang="en-US" sz="1700" b="1" dirty="0" smtClean="0">
                <a:latin typeface="+mn-ea"/>
                <a:cs typeface="Yu Gothic Medium" charset="-128"/>
              </a:rPr>
              <a:t>大学が牽引するダイバーシティ研究環境の実現・拡大</a:t>
            </a:r>
            <a:endParaRPr lang="en-US" altLang="ja-JP" sz="1700" b="1" dirty="0">
              <a:latin typeface="+mn-ea"/>
              <a:cs typeface="Yu Gothic Medium" charset="-128"/>
            </a:endParaRPr>
          </a:p>
          <a:p>
            <a:pPr marL="203200" indent="-201600" algn="ctr">
              <a:lnSpc>
                <a:spcPts val="2200"/>
              </a:lnSpc>
              <a:buClr>
                <a:srgbClr val="FDD000"/>
              </a:buClr>
              <a:buFont typeface="Wingdings" charset="2"/>
              <a:buChar char="n"/>
            </a:pPr>
            <a:r>
              <a:rPr lang="ja-JP" altLang="en-US" sz="1700" b="1" dirty="0" smtClean="0">
                <a:solidFill>
                  <a:srgbClr val="C00000"/>
                </a:solidFill>
                <a:latin typeface="+mn-ea"/>
                <a:cs typeface="Yu Gothic Medium" charset="-128"/>
              </a:rPr>
              <a:t>自然科学系女性研究者の育成と登用</a:t>
            </a:r>
            <a:endParaRPr lang="en-US" altLang="ja-JP" sz="1700" b="1" dirty="0">
              <a:solidFill>
                <a:srgbClr val="C00000"/>
              </a:solidFill>
              <a:latin typeface="+mn-ea"/>
              <a:cs typeface="Yu Gothic Medium" charset="-128"/>
            </a:endParaRPr>
          </a:p>
        </p:txBody>
      </p:sp>
    </p:spTree>
    <p:extLst>
      <p:ext uri="{BB962C8B-B14F-4D97-AF65-F5344CB8AC3E}">
        <p14:creationId xmlns:p14="http://schemas.microsoft.com/office/powerpoint/2010/main" val="241344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ホワイト">
  <a:themeElements>
    <a:clrScheme name="ユーザー定義 7">
      <a:dk1>
        <a:sysClr val="windowText" lastClr="000000"/>
      </a:dk1>
      <a:lt1>
        <a:sysClr val="window" lastClr="FFFFFF"/>
      </a:lt1>
      <a:dk2>
        <a:srgbClr val="365BA6"/>
      </a:dk2>
      <a:lt2>
        <a:srgbClr val="E7DEC9"/>
      </a:lt2>
      <a:accent1>
        <a:srgbClr val="055DCD"/>
      </a:accent1>
      <a:accent2>
        <a:srgbClr val="ECB100"/>
      </a:accent2>
      <a:accent3>
        <a:srgbClr val="DC4418"/>
      </a:accent3>
      <a:accent4>
        <a:srgbClr val="2C287F"/>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b="1" dirty="0">
            <a:latin typeface="メイリオ" panose="020B0604030504040204" pitchFamily="50" charset="-128"/>
            <a:ea typeface="メイリオ" panose="020B0604030504040204" pitchFamily="50" charset="-128"/>
            <a:cs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ホワイト">
  <a:themeElements>
    <a:clrScheme name="ユーザー定義 7">
      <a:dk1>
        <a:sysClr val="windowText" lastClr="000000"/>
      </a:dk1>
      <a:lt1>
        <a:sysClr val="window" lastClr="FFFFFF"/>
      </a:lt1>
      <a:dk2>
        <a:srgbClr val="365BA6"/>
      </a:dk2>
      <a:lt2>
        <a:srgbClr val="E7DEC9"/>
      </a:lt2>
      <a:accent1>
        <a:srgbClr val="055DCD"/>
      </a:accent1>
      <a:accent2>
        <a:srgbClr val="ECB100"/>
      </a:accent2>
      <a:accent3>
        <a:srgbClr val="DC4418"/>
      </a:accent3>
      <a:accent4>
        <a:srgbClr val="2C287F"/>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b="1" dirty="0">
            <a:latin typeface="メイリオ" panose="020B0604030504040204" pitchFamily="50" charset="-128"/>
            <a:ea typeface="メイリオ" panose="020B0604030504040204" pitchFamily="50" charset="-128"/>
            <a:cs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8865</TotalTime>
  <Words>1450</Words>
  <Application>Microsoft Office PowerPoint</Application>
  <PresentationFormat>画面に合わせる (4:3)</PresentationFormat>
  <Paragraphs>314</Paragraphs>
  <Slides>13</Slides>
  <Notes>6</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13</vt:i4>
      </vt:variant>
    </vt:vector>
  </HeadingPairs>
  <TitlesOfParts>
    <vt:vector size="24" baseType="lpstr">
      <vt:lpstr>ＭＳ Ｐゴシック</vt:lpstr>
      <vt:lpstr>Yu Gothic Medium</vt:lpstr>
      <vt:lpstr>メイリオ</vt:lpstr>
      <vt:lpstr>Yu Gothic</vt:lpstr>
      <vt:lpstr>Arial</vt:lpstr>
      <vt:lpstr>Calibri</vt:lpstr>
      <vt:lpstr>Helvetica</vt:lpstr>
      <vt:lpstr>Times New Roman</vt:lpstr>
      <vt:lpstr>Wingdings</vt:lpstr>
      <vt:lpstr>1_ホワイト</vt:lpstr>
      <vt:lpstr>2_ホワイト</vt:lpstr>
      <vt:lpstr>PowerPoint プレゼンテーション</vt:lpstr>
      <vt:lpstr>なぜ、大阪大学は男女協働？</vt:lpstr>
      <vt:lpstr>大阪大学における現状と目標</vt:lpstr>
      <vt:lpstr>なぜ、大阪大学は社会と連携するのか</vt:lpstr>
      <vt:lpstr>大阪男女協働推進連携協議会の設立</vt:lpstr>
      <vt:lpstr>北摂に位置する3機関連携の立地優位性</vt:lpstr>
      <vt:lpstr>本プロジェクトの特徴</vt:lpstr>
      <vt:lpstr>主な進捗状況</vt:lpstr>
      <vt:lpstr>本プロジェクトが目指すもの</vt:lpstr>
      <vt:lpstr>共同研究講座・部門と協働研究所</vt:lpstr>
      <vt:lpstr>平成31年度以降の継続性と発展性</vt:lpstr>
      <vt:lpstr>外部評価委員会</vt:lpstr>
      <vt:lpstr>指定国立大学制度に向けて</vt:lpstr>
    </vt:vector>
  </TitlesOfParts>
  <Company>Osaka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情報通信審議会技術戦略委員会 ＡＩ・脳研究ＷＧの設置について</dc:title>
  <dc:creator>Yagi Yasushi</dc:creator>
  <cp:lastModifiedBy>Windows ユーザー</cp:lastModifiedBy>
  <cp:revision>467</cp:revision>
  <cp:lastPrinted>2017-02-19T01:00:42Z</cp:lastPrinted>
  <dcterms:created xsi:type="dcterms:W3CDTF">2016-03-21T06:10:32Z</dcterms:created>
  <dcterms:modified xsi:type="dcterms:W3CDTF">2017-02-19T11:31:39Z</dcterms:modified>
</cp:coreProperties>
</file>